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4"/>
  </p:sldMasterIdLst>
  <p:notesMasterIdLst>
    <p:notesMasterId r:id="rId57"/>
  </p:notesMasterIdLst>
  <p:handoutMasterIdLst>
    <p:handoutMasterId r:id="rId58"/>
  </p:handoutMasterIdLst>
  <p:sldIdLst>
    <p:sldId id="333" r:id="rId5"/>
    <p:sldId id="312" r:id="rId6"/>
    <p:sldId id="322" r:id="rId7"/>
    <p:sldId id="326" r:id="rId8"/>
    <p:sldId id="324" r:id="rId9"/>
    <p:sldId id="346" r:id="rId10"/>
    <p:sldId id="321" r:id="rId11"/>
    <p:sldId id="317" r:id="rId12"/>
    <p:sldId id="315" r:id="rId13"/>
    <p:sldId id="316" r:id="rId14"/>
    <p:sldId id="347" r:id="rId15"/>
    <p:sldId id="348" r:id="rId16"/>
    <p:sldId id="310" r:id="rId17"/>
    <p:sldId id="329" r:id="rId18"/>
    <p:sldId id="341" r:id="rId19"/>
    <p:sldId id="331" r:id="rId20"/>
    <p:sldId id="336" r:id="rId21"/>
    <p:sldId id="352" r:id="rId22"/>
    <p:sldId id="353" r:id="rId23"/>
    <p:sldId id="332" r:id="rId24"/>
    <p:sldId id="334" r:id="rId25"/>
    <p:sldId id="335" r:id="rId26"/>
    <p:sldId id="350" r:id="rId27"/>
    <p:sldId id="354" r:id="rId28"/>
    <p:sldId id="356" r:id="rId29"/>
    <p:sldId id="355" r:id="rId30"/>
    <p:sldId id="351" r:id="rId31"/>
    <p:sldId id="349" r:id="rId32"/>
    <p:sldId id="343" r:id="rId33"/>
    <p:sldId id="344" r:id="rId34"/>
    <p:sldId id="328" r:id="rId35"/>
    <p:sldId id="337" r:id="rId36"/>
    <p:sldId id="339" r:id="rId37"/>
    <p:sldId id="340" r:id="rId38"/>
    <p:sldId id="256" r:id="rId39"/>
    <p:sldId id="257" r:id="rId40"/>
    <p:sldId id="258" r:id="rId41"/>
    <p:sldId id="260" r:id="rId42"/>
    <p:sldId id="272" r:id="rId43"/>
    <p:sldId id="274" r:id="rId44"/>
    <p:sldId id="261" r:id="rId45"/>
    <p:sldId id="262" r:id="rId46"/>
    <p:sldId id="263" r:id="rId47"/>
    <p:sldId id="264" r:id="rId48"/>
    <p:sldId id="277" r:id="rId49"/>
    <p:sldId id="268" r:id="rId50"/>
    <p:sldId id="269" r:id="rId51"/>
    <p:sldId id="271" r:id="rId52"/>
    <p:sldId id="278" r:id="rId53"/>
    <p:sldId id="267" r:id="rId54"/>
    <p:sldId id="275" r:id="rId55"/>
    <p:sldId id="273"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6CBEB24-997F-4B37-A861-1D48BF8A7E7C}">
          <p14:sldIdLst>
            <p14:sldId id="333"/>
            <p14:sldId id="312"/>
            <p14:sldId id="322"/>
            <p14:sldId id="326"/>
            <p14:sldId id="324"/>
            <p14:sldId id="346"/>
            <p14:sldId id="321"/>
            <p14:sldId id="317"/>
            <p14:sldId id="315"/>
            <p14:sldId id="316"/>
            <p14:sldId id="347"/>
            <p14:sldId id="348"/>
            <p14:sldId id="310"/>
            <p14:sldId id="329"/>
            <p14:sldId id="341"/>
            <p14:sldId id="331"/>
            <p14:sldId id="336"/>
            <p14:sldId id="352"/>
            <p14:sldId id="353"/>
            <p14:sldId id="332"/>
            <p14:sldId id="334"/>
            <p14:sldId id="335"/>
            <p14:sldId id="350"/>
            <p14:sldId id="354"/>
            <p14:sldId id="356"/>
            <p14:sldId id="355"/>
            <p14:sldId id="351"/>
            <p14:sldId id="349"/>
            <p14:sldId id="343"/>
            <p14:sldId id="344"/>
            <p14:sldId id="328"/>
            <p14:sldId id="337"/>
            <p14:sldId id="339"/>
            <p14:sldId id="340"/>
            <p14:sldId id="256"/>
            <p14:sldId id="257"/>
            <p14:sldId id="258"/>
            <p14:sldId id="260"/>
            <p14:sldId id="272"/>
            <p14:sldId id="274"/>
            <p14:sldId id="261"/>
            <p14:sldId id="262"/>
            <p14:sldId id="263"/>
            <p14:sldId id="264"/>
            <p14:sldId id="277"/>
            <p14:sldId id="268"/>
            <p14:sldId id="269"/>
            <p14:sldId id="271"/>
            <p14:sldId id="278"/>
            <p14:sldId id="267"/>
            <p14:sldId id="275"/>
            <p14:sldId id="2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as, Silvija" userId="10232d69-20bd-4072-9655-87f4fb0f6244" providerId="ADAL" clId="{53A56B33-00B1-4A8E-8FE9-0EF139358B61}"/>
    <pc:docChg chg="undo custSel modSld sldOrd">
      <pc:chgData name="Haas, Silvija" userId="10232d69-20bd-4072-9655-87f4fb0f6244" providerId="ADAL" clId="{53A56B33-00B1-4A8E-8FE9-0EF139358B61}" dt="2026-01-15T18:35:49.802" v="557" actId="20577"/>
      <pc:docMkLst>
        <pc:docMk/>
      </pc:docMkLst>
      <pc:sldChg chg="modSp mod">
        <pc:chgData name="Haas, Silvija" userId="10232d69-20bd-4072-9655-87f4fb0f6244" providerId="ADAL" clId="{53A56B33-00B1-4A8E-8FE9-0EF139358B61}" dt="2026-01-15T18:26:14.750" v="225" actId="20577"/>
        <pc:sldMkLst>
          <pc:docMk/>
          <pc:sldMk cId="4084664702" sldId="324"/>
        </pc:sldMkLst>
        <pc:spChg chg="mod">
          <ac:chgData name="Haas, Silvija" userId="10232d69-20bd-4072-9655-87f4fb0f6244" providerId="ADAL" clId="{53A56B33-00B1-4A8E-8FE9-0EF139358B61}" dt="2026-01-15T18:21:12.215" v="124" actId="20577"/>
          <ac:spMkLst>
            <pc:docMk/>
            <pc:sldMk cId="4084664702" sldId="324"/>
            <ac:spMk id="3" creationId="{383AA23C-2076-40F8-A7AF-D4976BBA4DF0}"/>
          </ac:spMkLst>
        </pc:spChg>
        <pc:spChg chg="mod">
          <ac:chgData name="Haas, Silvija" userId="10232d69-20bd-4072-9655-87f4fb0f6244" providerId="ADAL" clId="{53A56B33-00B1-4A8E-8FE9-0EF139358B61}" dt="2026-01-15T18:26:14.750" v="225" actId="20577"/>
          <ac:spMkLst>
            <pc:docMk/>
            <pc:sldMk cId="4084664702" sldId="324"/>
            <ac:spMk id="5" creationId="{E29B7A3B-88BB-4412-A0B7-69FF3E3B3745}"/>
          </ac:spMkLst>
        </pc:spChg>
      </pc:sldChg>
      <pc:sldChg chg="modSp mod">
        <pc:chgData name="Haas, Silvija" userId="10232d69-20bd-4072-9655-87f4fb0f6244" providerId="ADAL" clId="{53A56B33-00B1-4A8E-8FE9-0EF139358B61}" dt="2026-01-15T18:35:49.802" v="557" actId="20577"/>
        <pc:sldMkLst>
          <pc:docMk/>
          <pc:sldMk cId="1035616471" sldId="333"/>
        </pc:sldMkLst>
        <pc:spChg chg="mod">
          <ac:chgData name="Haas, Silvija" userId="10232d69-20bd-4072-9655-87f4fb0f6244" providerId="ADAL" clId="{53A56B33-00B1-4A8E-8FE9-0EF139358B61}" dt="2026-01-15T18:35:49.802" v="557" actId="20577"/>
          <ac:spMkLst>
            <pc:docMk/>
            <pc:sldMk cId="1035616471" sldId="333"/>
            <ac:spMk id="3" creationId="{F3C0996C-0A6B-4648-88F3-8D232967732A}"/>
          </ac:spMkLst>
        </pc:spChg>
      </pc:sldChg>
      <pc:sldChg chg="modSp mod">
        <pc:chgData name="Haas, Silvija" userId="10232d69-20bd-4072-9655-87f4fb0f6244" providerId="ADAL" clId="{53A56B33-00B1-4A8E-8FE9-0EF139358B61}" dt="2026-01-15T18:34:00.241" v="549" actId="20577"/>
        <pc:sldMkLst>
          <pc:docMk/>
          <pc:sldMk cId="276527845" sldId="337"/>
        </pc:sldMkLst>
        <pc:spChg chg="mod">
          <ac:chgData name="Haas, Silvija" userId="10232d69-20bd-4072-9655-87f4fb0f6244" providerId="ADAL" clId="{53A56B33-00B1-4A8E-8FE9-0EF139358B61}" dt="2026-01-15T18:34:00.241" v="549" actId="20577"/>
          <ac:spMkLst>
            <pc:docMk/>
            <pc:sldMk cId="276527845" sldId="337"/>
            <ac:spMk id="11" creationId="{351F9EC3-2081-4213-995D-11A51BDD0482}"/>
          </ac:spMkLst>
        </pc:spChg>
      </pc:sldChg>
      <pc:sldChg chg="modSp mod">
        <pc:chgData name="Haas, Silvija" userId="10232d69-20bd-4072-9655-87f4fb0f6244" providerId="ADAL" clId="{53A56B33-00B1-4A8E-8FE9-0EF139358B61}" dt="2026-01-15T18:32:06.806" v="548" actId="20577"/>
        <pc:sldMkLst>
          <pc:docMk/>
          <pc:sldMk cId="3483254338" sldId="346"/>
        </pc:sldMkLst>
        <pc:spChg chg="mod">
          <ac:chgData name="Haas, Silvija" userId="10232d69-20bd-4072-9655-87f4fb0f6244" providerId="ADAL" clId="{53A56B33-00B1-4A8E-8FE9-0EF139358B61}" dt="2026-01-15T18:32:06.806" v="548" actId="20577"/>
          <ac:spMkLst>
            <pc:docMk/>
            <pc:sldMk cId="3483254338" sldId="346"/>
            <ac:spMk id="13" creationId="{B85496AA-8F2E-4E6E-97C2-FF9F600AD31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815A25-8F44-4C82-8465-7470EDCB308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41AA2AA-DBEA-4C33-A4DD-469C9B095780}">
      <dgm:prSet/>
      <dgm:spPr/>
      <dgm:t>
        <a:bodyPr/>
        <a:lstStyle/>
        <a:p>
          <a:r>
            <a:rPr lang="en-US"/>
            <a:t>Payments report:  </a:t>
          </a:r>
        </a:p>
        <a:p>
          <a:r>
            <a:rPr lang="en-US"/>
            <a:t>identifies the type of monies collected during the reporting period and reflects cash, check or credit card.</a:t>
          </a:r>
        </a:p>
      </dgm:t>
    </dgm:pt>
    <dgm:pt modelId="{421CFE2C-9727-4630-80AE-9D04193E720F}" type="parTrans" cxnId="{22B12B9E-7286-4034-84F5-4794814878E9}">
      <dgm:prSet/>
      <dgm:spPr/>
      <dgm:t>
        <a:bodyPr/>
        <a:lstStyle/>
        <a:p>
          <a:endParaRPr lang="en-US"/>
        </a:p>
      </dgm:t>
    </dgm:pt>
    <dgm:pt modelId="{6FC86467-A5A8-4122-880B-3612F03C1DDE}" type="sibTrans" cxnId="{22B12B9E-7286-4034-84F5-4794814878E9}">
      <dgm:prSet/>
      <dgm:spPr/>
      <dgm:t>
        <a:bodyPr/>
        <a:lstStyle/>
        <a:p>
          <a:endParaRPr lang="en-US"/>
        </a:p>
      </dgm:t>
    </dgm:pt>
    <dgm:pt modelId="{C93B7255-C2BA-46CF-AF52-9386C2D040E9}">
      <dgm:prSet/>
      <dgm:spPr/>
      <dgm:t>
        <a:bodyPr/>
        <a:lstStyle/>
        <a:p>
          <a:r>
            <a:rPr lang="en-US"/>
            <a:t>Sales report:  </a:t>
          </a:r>
        </a:p>
        <a:p>
          <a:r>
            <a:rPr lang="en-US"/>
            <a:t>identifies the types of products sold during the reporting period. This also identifies accounts/sub accounts and sales tax.</a:t>
          </a:r>
        </a:p>
      </dgm:t>
    </dgm:pt>
    <dgm:pt modelId="{47E5F36A-8DB2-4DBA-81C2-68CDECAB6060}" type="parTrans" cxnId="{EED302B0-B9E0-45FD-946F-95A1B42DB5D1}">
      <dgm:prSet/>
      <dgm:spPr/>
      <dgm:t>
        <a:bodyPr/>
        <a:lstStyle/>
        <a:p>
          <a:endParaRPr lang="en-US"/>
        </a:p>
      </dgm:t>
    </dgm:pt>
    <dgm:pt modelId="{825DAB97-C2A5-46D9-BCA9-8E89BDBBF54E}" type="sibTrans" cxnId="{EED302B0-B9E0-45FD-946F-95A1B42DB5D1}">
      <dgm:prSet/>
      <dgm:spPr/>
      <dgm:t>
        <a:bodyPr/>
        <a:lstStyle/>
        <a:p>
          <a:endParaRPr lang="en-US"/>
        </a:p>
      </dgm:t>
    </dgm:pt>
    <dgm:pt modelId="{C10F5542-7BE3-434D-A317-916FC4F913AB}">
      <dgm:prSet/>
      <dgm:spPr/>
      <dgm:t>
        <a:bodyPr/>
        <a:lstStyle/>
        <a:p>
          <a:r>
            <a:rPr lang="en-US" dirty="0"/>
            <a:t>QR Code Lightspeed Report: </a:t>
          </a:r>
        </a:p>
        <a:p>
          <a:r>
            <a:rPr lang="en-US" dirty="0"/>
            <a:t>identifies the amount of credit card income collected during the reporting period. This report is generated by Silvija and is to be submitted with each deposit.</a:t>
          </a:r>
        </a:p>
      </dgm:t>
    </dgm:pt>
    <dgm:pt modelId="{E6E22448-5247-4AD6-A318-89C4708572AA}" type="parTrans" cxnId="{22E08E82-E64A-4BFB-A719-2CC04E2BEC6D}">
      <dgm:prSet/>
      <dgm:spPr/>
      <dgm:t>
        <a:bodyPr/>
        <a:lstStyle/>
        <a:p>
          <a:endParaRPr lang="en-US"/>
        </a:p>
      </dgm:t>
    </dgm:pt>
    <dgm:pt modelId="{80904765-D130-46D4-BDAF-6402E797C03D}" type="sibTrans" cxnId="{22E08E82-E64A-4BFB-A719-2CC04E2BEC6D}">
      <dgm:prSet/>
      <dgm:spPr/>
      <dgm:t>
        <a:bodyPr/>
        <a:lstStyle/>
        <a:p>
          <a:endParaRPr lang="en-US"/>
        </a:p>
      </dgm:t>
    </dgm:pt>
    <dgm:pt modelId="{29AD41A3-5F93-4CC5-8D84-6A873A0861D6}" type="pres">
      <dgm:prSet presAssocID="{68815A25-8F44-4C82-8465-7470EDCB308C}" presName="linear" presStyleCnt="0">
        <dgm:presLayoutVars>
          <dgm:animLvl val="lvl"/>
          <dgm:resizeHandles val="exact"/>
        </dgm:presLayoutVars>
      </dgm:prSet>
      <dgm:spPr/>
    </dgm:pt>
    <dgm:pt modelId="{029CC44D-95E1-45F1-9DC1-2957AD5C8268}" type="pres">
      <dgm:prSet presAssocID="{E41AA2AA-DBEA-4C33-A4DD-469C9B095780}" presName="parentText" presStyleLbl="node1" presStyleIdx="0" presStyleCnt="3" custLinFactNeighborX="-11977" custLinFactNeighborY="18374">
        <dgm:presLayoutVars>
          <dgm:chMax val="0"/>
          <dgm:bulletEnabled val="1"/>
        </dgm:presLayoutVars>
      </dgm:prSet>
      <dgm:spPr/>
    </dgm:pt>
    <dgm:pt modelId="{D7C4B523-785B-4748-A455-4EB93A9A671E}" type="pres">
      <dgm:prSet presAssocID="{6FC86467-A5A8-4122-880B-3612F03C1DDE}" presName="spacer" presStyleCnt="0"/>
      <dgm:spPr/>
    </dgm:pt>
    <dgm:pt modelId="{E9741C3E-3F0B-43FD-BB57-3C4FF0340B8C}" type="pres">
      <dgm:prSet presAssocID="{C93B7255-C2BA-46CF-AF52-9386C2D040E9}" presName="parentText" presStyleLbl="node1" presStyleIdx="1" presStyleCnt="3" custLinFactNeighborX="-11977">
        <dgm:presLayoutVars>
          <dgm:chMax val="0"/>
          <dgm:bulletEnabled val="1"/>
        </dgm:presLayoutVars>
      </dgm:prSet>
      <dgm:spPr/>
    </dgm:pt>
    <dgm:pt modelId="{210F79E1-87FA-470F-B34F-14B2C0F74336}" type="pres">
      <dgm:prSet presAssocID="{825DAB97-C2A5-46D9-BCA9-8E89BDBBF54E}" presName="spacer" presStyleCnt="0"/>
      <dgm:spPr/>
    </dgm:pt>
    <dgm:pt modelId="{9701E2A3-FBA2-4D11-858D-86EC17EFA2E1}" type="pres">
      <dgm:prSet presAssocID="{C10F5542-7BE3-434D-A317-916FC4F913AB}" presName="parentText" presStyleLbl="node1" presStyleIdx="2" presStyleCnt="3" custLinFactNeighborX="-8729">
        <dgm:presLayoutVars>
          <dgm:chMax val="0"/>
          <dgm:bulletEnabled val="1"/>
        </dgm:presLayoutVars>
      </dgm:prSet>
      <dgm:spPr/>
    </dgm:pt>
  </dgm:ptLst>
  <dgm:cxnLst>
    <dgm:cxn modelId="{0BC2226B-EB39-48EE-B1FE-00FBDC74A932}" type="presOf" srcId="{C10F5542-7BE3-434D-A317-916FC4F913AB}" destId="{9701E2A3-FBA2-4D11-858D-86EC17EFA2E1}" srcOrd="0" destOrd="0" presId="urn:microsoft.com/office/officeart/2005/8/layout/vList2"/>
    <dgm:cxn modelId="{CD59D16C-D36B-477E-BA88-7B6136408567}" type="presOf" srcId="{68815A25-8F44-4C82-8465-7470EDCB308C}" destId="{29AD41A3-5F93-4CC5-8D84-6A873A0861D6}" srcOrd="0" destOrd="0" presId="urn:microsoft.com/office/officeart/2005/8/layout/vList2"/>
    <dgm:cxn modelId="{9BA07B79-6B16-40AB-B8D2-D9F06AFB9FA4}" type="presOf" srcId="{C93B7255-C2BA-46CF-AF52-9386C2D040E9}" destId="{E9741C3E-3F0B-43FD-BB57-3C4FF0340B8C}" srcOrd="0" destOrd="0" presId="urn:microsoft.com/office/officeart/2005/8/layout/vList2"/>
    <dgm:cxn modelId="{22E08E82-E64A-4BFB-A719-2CC04E2BEC6D}" srcId="{68815A25-8F44-4C82-8465-7470EDCB308C}" destId="{C10F5542-7BE3-434D-A317-916FC4F913AB}" srcOrd="2" destOrd="0" parTransId="{E6E22448-5247-4AD6-A318-89C4708572AA}" sibTransId="{80904765-D130-46D4-BDAF-6402E797C03D}"/>
    <dgm:cxn modelId="{22B12B9E-7286-4034-84F5-4794814878E9}" srcId="{68815A25-8F44-4C82-8465-7470EDCB308C}" destId="{E41AA2AA-DBEA-4C33-A4DD-469C9B095780}" srcOrd="0" destOrd="0" parTransId="{421CFE2C-9727-4630-80AE-9D04193E720F}" sibTransId="{6FC86467-A5A8-4122-880B-3612F03C1DDE}"/>
    <dgm:cxn modelId="{EED302B0-B9E0-45FD-946F-95A1B42DB5D1}" srcId="{68815A25-8F44-4C82-8465-7470EDCB308C}" destId="{C93B7255-C2BA-46CF-AF52-9386C2D040E9}" srcOrd="1" destOrd="0" parTransId="{47E5F36A-8DB2-4DBA-81C2-68CDECAB6060}" sibTransId="{825DAB97-C2A5-46D9-BCA9-8E89BDBBF54E}"/>
    <dgm:cxn modelId="{012D64EE-D403-47FB-A0E7-1B5B0D226201}" type="presOf" srcId="{E41AA2AA-DBEA-4C33-A4DD-469C9B095780}" destId="{029CC44D-95E1-45F1-9DC1-2957AD5C8268}" srcOrd="0" destOrd="0" presId="urn:microsoft.com/office/officeart/2005/8/layout/vList2"/>
    <dgm:cxn modelId="{A61727B7-34AB-4BF8-8A77-7C925B6482CE}" type="presParOf" srcId="{29AD41A3-5F93-4CC5-8D84-6A873A0861D6}" destId="{029CC44D-95E1-45F1-9DC1-2957AD5C8268}" srcOrd="0" destOrd="0" presId="urn:microsoft.com/office/officeart/2005/8/layout/vList2"/>
    <dgm:cxn modelId="{0D44DA69-BC3C-4622-B003-31D80575380B}" type="presParOf" srcId="{29AD41A3-5F93-4CC5-8D84-6A873A0861D6}" destId="{D7C4B523-785B-4748-A455-4EB93A9A671E}" srcOrd="1" destOrd="0" presId="urn:microsoft.com/office/officeart/2005/8/layout/vList2"/>
    <dgm:cxn modelId="{F044ACCC-9A51-4702-8A22-E219BC082F50}" type="presParOf" srcId="{29AD41A3-5F93-4CC5-8D84-6A873A0861D6}" destId="{E9741C3E-3F0B-43FD-BB57-3C4FF0340B8C}" srcOrd="2" destOrd="0" presId="urn:microsoft.com/office/officeart/2005/8/layout/vList2"/>
    <dgm:cxn modelId="{AC9DE719-AA74-4307-AACD-03E056BFB292}" type="presParOf" srcId="{29AD41A3-5F93-4CC5-8D84-6A873A0861D6}" destId="{210F79E1-87FA-470F-B34F-14B2C0F74336}" srcOrd="3" destOrd="0" presId="urn:microsoft.com/office/officeart/2005/8/layout/vList2"/>
    <dgm:cxn modelId="{FDF78E2E-47F3-44A8-81AD-57787D75C371}" type="presParOf" srcId="{29AD41A3-5F93-4CC5-8D84-6A873A0861D6}" destId="{9701E2A3-FBA2-4D11-858D-86EC17EFA2E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34C8BE-FE35-49E8-AB5D-79C8964A5ED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38E5A11-E549-48E4-AF0A-AC172DEB361E}">
      <dgm:prSet custT="1"/>
      <dgm:spPr/>
      <dgm:t>
        <a:bodyPr/>
        <a:lstStyle/>
        <a:p>
          <a:r>
            <a:rPr lang="en-US" sz="1600"/>
            <a:t>Now that all the monies (cash, check &amp; credit card) match the reports, you can make the cash deposit to your local bank account.</a:t>
          </a:r>
        </a:p>
      </dgm:t>
    </dgm:pt>
    <dgm:pt modelId="{AD53A58A-B9DB-4334-80C4-3C61EFF1F47B}" type="parTrans" cxnId="{56DCE1A9-3BD3-431C-AD6B-8E72D55FA60A}">
      <dgm:prSet/>
      <dgm:spPr/>
      <dgm:t>
        <a:bodyPr/>
        <a:lstStyle/>
        <a:p>
          <a:endParaRPr lang="en-US"/>
        </a:p>
      </dgm:t>
    </dgm:pt>
    <dgm:pt modelId="{2AC5AF27-9CD9-46DC-BAEC-E99D734C9DC4}" type="sibTrans" cxnId="{56DCE1A9-3BD3-431C-AD6B-8E72D55FA60A}">
      <dgm:prSet/>
      <dgm:spPr/>
      <dgm:t>
        <a:bodyPr/>
        <a:lstStyle/>
        <a:p>
          <a:endParaRPr lang="en-US"/>
        </a:p>
      </dgm:t>
    </dgm:pt>
    <dgm:pt modelId="{C27AF56A-2F5B-4C56-BA20-06AA2D49CAF7}">
      <dgm:prSet custT="1"/>
      <dgm:spPr/>
      <dgm:t>
        <a:bodyPr/>
        <a:lstStyle/>
        <a:p>
          <a:r>
            <a:rPr lang="en-US" sz="1600"/>
            <a:t>Obtain deposit receipt from banking institution.</a:t>
          </a:r>
        </a:p>
      </dgm:t>
    </dgm:pt>
    <dgm:pt modelId="{1B3B28AE-05D4-42D9-A365-C57AF7FE7C0F}" type="parTrans" cxnId="{769695D6-E2C1-4A8E-A009-A4023EACEF49}">
      <dgm:prSet/>
      <dgm:spPr/>
      <dgm:t>
        <a:bodyPr/>
        <a:lstStyle/>
        <a:p>
          <a:endParaRPr lang="en-US"/>
        </a:p>
      </dgm:t>
    </dgm:pt>
    <dgm:pt modelId="{463FCF7A-C69C-481E-99EF-855D509E3FF3}" type="sibTrans" cxnId="{769695D6-E2C1-4A8E-A009-A4023EACEF49}">
      <dgm:prSet/>
      <dgm:spPr/>
      <dgm:t>
        <a:bodyPr/>
        <a:lstStyle/>
        <a:p>
          <a:endParaRPr lang="en-US"/>
        </a:p>
      </dgm:t>
    </dgm:pt>
    <dgm:pt modelId="{5A64BA8E-8269-4355-B6E7-ACEF185C7E6D}">
      <dgm:prSet custT="1"/>
      <dgm:spPr/>
      <dgm:t>
        <a:bodyPr/>
        <a:lstStyle/>
        <a:p>
          <a:r>
            <a:rPr lang="en-US" sz="1600"/>
            <a:t>Request a cash sales check from your District Support (or authorized person) by providing receipt/proof of the cash deposit.</a:t>
          </a:r>
        </a:p>
      </dgm:t>
    </dgm:pt>
    <dgm:pt modelId="{F121F0A1-2C72-4126-91D3-A76DFE690147}" type="parTrans" cxnId="{034BA559-40C6-4AAD-9882-57FDB7B439FF}">
      <dgm:prSet/>
      <dgm:spPr/>
      <dgm:t>
        <a:bodyPr/>
        <a:lstStyle/>
        <a:p>
          <a:endParaRPr lang="en-US"/>
        </a:p>
      </dgm:t>
    </dgm:pt>
    <dgm:pt modelId="{E652855C-1261-4064-913F-07E138FCD215}" type="sibTrans" cxnId="{034BA559-40C6-4AAD-9882-57FDB7B439FF}">
      <dgm:prSet/>
      <dgm:spPr/>
      <dgm:t>
        <a:bodyPr/>
        <a:lstStyle/>
        <a:p>
          <a:endParaRPr lang="en-US"/>
        </a:p>
      </dgm:t>
    </dgm:pt>
    <dgm:pt modelId="{7E27EC80-EAD3-49CA-835A-84FD482CC480}">
      <dgm:prSet custT="1"/>
      <dgm:spPr/>
      <dgm:t>
        <a:bodyPr/>
        <a:lstStyle/>
        <a:p>
          <a:r>
            <a:rPr lang="en-US" sz="1600"/>
            <a:t>Wait to receive this cash sales check before combining with other checks and reports to mail to campus.</a:t>
          </a:r>
        </a:p>
      </dgm:t>
    </dgm:pt>
    <dgm:pt modelId="{D087028B-343B-465B-AA5C-9CED3EA98A72}" type="parTrans" cxnId="{7B49706A-91F8-4100-AA44-9640FBA16FBA}">
      <dgm:prSet/>
      <dgm:spPr/>
      <dgm:t>
        <a:bodyPr/>
        <a:lstStyle/>
        <a:p>
          <a:endParaRPr lang="en-US"/>
        </a:p>
      </dgm:t>
    </dgm:pt>
    <dgm:pt modelId="{53A54D9D-9039-4182-9618-05E72FF28A32}" type="sibTrans" cxnId="{7B49706A-91F8-4100-AA44-9640FBA16FBA}">
      <dgm:prSet/>
      <dgm:spPr/>
      <dgm:t>
        <a:bodyPr/>
        <a:lstStyle/>
        <a:p>
          <a:endParaRPr lang="en-US"/>
        </a:p>
      </dgm:t>
    </dgm:pt>
    <dgm:pt modelId="{F65017F2-E1F6-4E2F-A4B3-CCE43BCB4C4A}" type="pres">
      <dgm:prSet presAssocID="{D534C8BE-FE35-49E8-AB5D-79C8964A5ED2}" presName="linear" presStyleCnt="0">
        <dgm:presLayoutVars>
          <dgm:animLvl val="lvl"/>
          <dgm:resizeHandles val="exact"/>
        </dgm:presLayoutVars>
      </dgm:prSet>
      <dgm:spPr/>
    </dgm:pt>
    <dgm:pt modelId="{D999E434-4309-4862-94B9-D65A07771450}" type="pres">
      <dgm:prSet presAssocID="{338E5A11-E549-48E4-AF0A-AC172DEB361E}" presName="parentText" presStyleLbl="node1" presStyleIdx="0" presStyleCnt="4" custScaleY="95176" custLinFactY="4656" custLinFactNeighborY="100000">
        <dgm:presLayoutVars>
          <dgm:chMax val="0"/>
          <dgm:bulletEnabled val="1"/>
        </dgm:presLayoutVars>
      </dgm:prSet>
      <dgm:spPr/>
    </dgm:pt>
    <dgm:pt modelId="{AE1391E1-A486-4CFC-9036-4AB9B3C1620A}" type="pres">
      <dgm:prSet presAssocID="{2AC5AF27-9CD9-46DC-BAEC-E99D734C9DC4}" presName="spacer" presStyleCnt="0"/>
      <dgm:spPr/>
    </dgm:pt>
    <dgm:pt modelId="{19381442-414E-4BD0-918C-EB80E8B6A7FC}" type="pres">
      <dgm:prSet presAssocID="{C27AF56A-2F5B-4C56-BA20-06AA2D49CAF7}" presName="parentText" presStyleLbl="node1" presStyleIdx="1" presStyleCnt="4" custScaleY="95176" custLinFactNeighborY="70228">
        <dgm:presLayoutVars>
          <dgm:chMax val="0"/>
          <dgm:bulletEnabled val="1"/>
        </dgm:presLayoutVars>
      </dgm:prSet>
      <dgm:spPr/>
    </dgm:pt>
    <dgm:pt modelId="{E412C50D-F127-4275-B526-A8BAB88CFA1B}" type="pres">
      <dgm:prSet presAssocID="{463FCF7A-C69C-481E-99EF-855D509E3FF3}" presName="spacer" presStyleCnt="0"/>
      <dgm:spPr/>
    </dgm:pt>
    <dgm:pt modelId="{95E13C43-73F3-444A-9A2A-72D8F93B30F7}" type="pres">
      <dgm:prSet presAssocID="{5A64BA8E-8269-4355-B6E7-ACEF185C7E6D}" presName="parentText" presStyleLbl="node1" presStyleIdx="2" presStyleCnt="4" custScaleY="95176" custLinFactNeighborY="9996">
        <dgm:presLayoutVars>
          <dgm:chMax val="0"/>
          <dgm:bulletEnabled val="1"/>
        </dgm:presLayoutVars>
      </dgm:prSet>
      <dgm:spPr/>
    </dgm:pt>
    <dgm:pt modelId="{00A62366-D1AB-4454-95C6-AEAE200D936B}" type="pres">
      <dgm:prSet presAssocID="{E652855C-1261-4064-913F-07E138FCD215}" presName="spacer" presStyleCnt="0"/>
      <dgm:spPr/>
    </dgm:pt>
    <dgm:pt modelId="{867CDE9D-E147-4CF3-9136-83883752A73F}" type="pres">
      <dgm:prSet presAssocID="{7E27EC80-EAD3-49CA-835A-84FD482CC480}" presName="parentText" presStyleLbl="node1" presStyleIdx="3" presStyleCnt="4" custScaleY="95176" custLinFactNeighborY="-25826">
        <dgm:presLayoutVars>
          <dgm:chMax val="0"/>
          <dgm:bulletEnabled val="1"/>
        </dgm:presLayoutVars>
      </dgm:prSet>
      <dgm:spPr/>
    </dgm:pt>
  </dgm:ptLst>
  <dgm:cxnLst>
    <dgm:cxn modelId="{7A6B4129-88E6-434C-87AC-1538B96C53AA}" type="presOf" srcId="{7E27EC80-EAD3-49CA-835A-84FD482CC480}" destId="{867CDE9D-E147-4CF3-9136-83883752A73F}" srcOrd="0" destOrd="0" presId="urn:microsoft.com/office/officeart/2005/8/layout/vList2"/>
    <dgm:cxn modelId="{AF9ECA5F-02A2-46B7-AEE9-3BF1B2C6F6B1}" type="presOf" srcId="{338E5A11-E549-48E4-AF0A-AC172DEB361E}" destId="{D999E434-4309-4862-94B9-D65A07771450}" srcOrd="0" destOrd="0" presId="urn:microsoft.com/office/officeart/2005/8/layout/vList2"/>
    <dgm:cxn modelId="{7B49706A-91F8-4100-AA44-9640FBA16FBA}" srcId="{D534C8BE-FE35-49E8-AB5D-79C8964A5ED2}" destId="{7E27EC80-EAD3-49CA-835A-84FD482CC480}" srcOrd="3" destOrd="0" parTransId="{D087028B-343B-465B-AA5C-9CED3EA98A72}" sibTransId="{53A54D9D-9039-4182-9618-05E72FF28A32}"/>
    <dgm:cxn modelId="{034BA559-40C6-4AAD-9882-57FDB7B439FF}" srcId="{D534C8BE-FE35-49E8-AB5D-79C8964A5ED2}" destId="{5A64BA8E-8269-4355-B6E7-ACEF185C7E6D}" srcOrd="2" destOrd="0" parTransId="{F121F0A1-2C72-4126-91D3-A76DFE690147}" sibTransId="{E652855C-1261-4064-913F-07E138FCD215}"/>
    <dgm:cxn modelId="{93EC839E-2437-488C-9CC2-8784674C3521}" type="presOf" srcId="{C27AF56A-2F5B-4C56-BA20-06AA2D49CAF7}" destId="{19381442-414E-4BD0-918C-EB80E8B6A7FC}" srcOrd="0" destOrd="0" presId="urn:microsoft.com/office/officeart/2005/8/layout/vList2"/>
    <dgm:cxn modelId="{56DCE1A9-3BD3-431C-AD6B-8E72D55FA60A}" srcId="{D534C8BE-FE35-49E8-AB5D-79C8964A5ED2}" destId="{338E5A11-E549-48E4-AF0A-AC172DEB361E}" srcOrd="0" destOrd="0" parTransId="{AD53A58A-B9DB-4334-80C4-3C61EFF1F47B}" sibTransId="{2AC5AF27-9CD9-46DC-BAEC-E99D734C9DC4}"/>
    <dgm:cxn modelId="{1FF550AF-8777-490C-ADCB-5D39F25F5264}" type="presOf" srcId="{5A64BA8E-8269-4355-B6E7-ACEF185C7E6D}" destId="{95E13C43-73F3-444A-9A2A-72D8F93B30F7}" srcOrd="0" destOrd="0" presId="urn:microsoft.com/office/officeart/2005/8/layout/vList2"/>
    <dgm:cxn modelId="{687243CD-3B8A-4776-B351-63720290AAAD}" type="presOf" srcId="{D534C8BE-FE35-49E8-AB5D-79C8964A5ED2}" destId="{F65017F2-E1F6-4E2F-A4B3-CCE43BCB4C4A}" srcOrd="0" destOrd="0" presId="urn:microsoft.com/office/officeart/2005/8/layout/vList2"/>
    <dgm:cxn modelId="{769695D6-E2C1-4A8E-A009-A4023EACEF49}" srcId="{D534C8BE-FE35-49E8-AB5D-79C8964A5ED2}" destId="{C27AF56A-2F5B-4C56-BA20-06AA2D49CAF7}" srcOrd="1" destOrd="0" parTransId="{1B3B28AE-05D4-42D9-A365-C57AF7FE7C0F}" sibTransId="{463FCF7A-C69C-481E-99EF-855D509E3FF3}"/>
    <dgm:cxn modelId="{63D4B3C2-77CB-4E90-B9A6-C9E89BF0C8D5}" type="presParOf" srcId="{F65017F2-E1F6-4E2F-A4B3-CCE43BCB4C4A}" destId="{D999E434-4309-4862-94B9-D65A07771450}" srcOrd="0" destOrd="0" presId="urn:microsoft.com/office/officeart/2005/8/layout/vList2"/>
    <dgm:cxn modelId="{40B09473-5835-433D-89D6-F0AEFE688706}" type="presParOf" srcId="{F65017F2-E1F6-4E2F-A4B3-CCE43BCB4C4A}" destId="{AE1391E1-A486-4CFC-9036-4AB9B3C1620A}" srcOrd="1" destOrd="0" presId="urn:microsoft.com/office/officeart/2005/8/layout/vList2"/>
    <dgm:cxn modelId="{3F4DAEAB-6037-44B6-8CC2-B3B59328FF86}" type="presParOf" srcId="{F65017F2-E1F6-4E2F-A4B3-CCE43BCB4C4A}" destId="{19381442-414E-4BD0-918C-EB80E8B6A7FC}" srcOrd="2" destOrd="0" presId="urn:microsoft.com/office/officeart/2005/8/layout/vList2"/>
    <dgm:cxn modelId="{50C25D5E-4C71-40AF-A882-E06ACF2E9DC9}" type="presParOf" srcId="{F65017F2-E1F6-4E2F-A4B3-CCE43BCB4C4A}" destId="{E412C50D-F127-4275-B526-A8BAB88CFA1B}" srcOrd="3" destOrd="0" presId="urn:microsoft.com/office/officeart/2005/8/layout/vList2"/>
    <dgm:cxn modelId="{440D5AC6-F0FE-4077-9D14-EED99BBAD9CD}" type="presParOf" srcId="{F65017F2-E1F6-4E2F-A4B3-CCE43BCB4C4A}" destId="{95E13C43-73F3-444A-9A2A-72D8F93B30F7}" srcOrd="4" destOrd="0" presId="urn:microsoft.com/office/officeart/2005/8/layout/vList2"/>
    <dgm:cxn modelId="{BFD50C71-06D2-4CBD-8F98-FB18832512EA}" type="presParOf" srcId="{F65017F2-E1F6-4E2F-A4B3-CCE43BCB4C4A}" destId="{00A62366-D1AB-4454-95C6-AEAE200D936B}" srcOrd="5" destOrd="0" presId="urn:microsoft.com/office/officeart/2005/8/layout/vList2"/>
    <dgm:cxn modelId="{97987BE5-61C9-4E3C-B6D3-E4AD44D745E7}" type="presParOf" srcId="{F65017F2-E1F6-4E2F-A4B3-CCE43BCB4C4A}" destId="{867CDE9D-E147-4CF3-9136-83883752A73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9DC72E-8DD8-422C-90B4-4633E7D06EC6}" type="doc">
      <dgm:prSet loTypeId="urn:microsoft.com/office/officeart/2005/8/layout/default" loCatId="list" qsTypeId="urn:microsoft.com/office/officeart/2005/8/quickstyle/simple3" qsCatId="simple" csTypeId="urn:microsoft.com/office/officeart/2005/8/colors/colorful2" csCatId="colorful" phldr="1"/>
      <dgm:spPr/>
      <dgm:t>
        <a:bodyPr/>
        <a:lstStyle/>
        <a:p>
          <a:endParaRPr lang="en-US"/>
        </a:p>
      </dgm:t>
    </dgm:pt>
    <dgm:pt modelId="{DF5548B0-E8AA-471D-A914-F73982812719}">
      <dgm:prSet/>
      <dgm:spPr/>
      <dgm:t>
        <a:bodyPr/>
        <a:lstStyle/>
        <a:p>
          <a:r>
            <a:rPr lang="en-US" b="1" dirty="0"/>
            <a:t>Step 1 </a:t>
          </a:r>
        </a:p>
        <a:p>
          <a:endParaRPr lang="en-US" dirty="0"/>
        </a:p>
        <a:p>
          <a:r>
            <a:rPr lang="en-US" dirty="0"/>
            <a:t>Gather the 3 reports</a:t>
          </a:r>
        </a:p>
        <a:p>
          <a:r>
            <a:rPr lang="en-US" dirty="0"/>
            <a:t> Payments, Sales &amp; QR Credit card</a:t>
          </a:r>
        </a:p>
      </dgm:t>
    </dgm:pt>
    <dgm:pt modelId="{53A256E2-235F-4101-922A-9049075CA2CB}" type="parTrans" cxnId="{9B6C6E81-51AB-48BF-9EE9-9FDEC7C19007}">
      <dgm:prSet/>
      <dgm:spPr/>
      <dgm:t>
        <a:bodyPr/>
        <a:lstStyle/>
        <a:p>
          <a:endParaRPr lang="en-US"/>
        </a:p>
      </dgm:t>
    </dgm:pt>
    <dgm:pt modelId="{02FB29A9-A3B3-42C8-B5BD-144B827F074B}" type="sibTrans" cxnId="{9B6C6E81-51AB-48BF-9EE9-9FDEC7C19007}">
      <dgm:prSet/>
      <dgm:spPr/>
      <dgm:t>
        <a:bodyPr/>
        <a:lstStyle/>
        <a:p>
          <a:endParaRPr lang="en-US"/>
        </a:p>
      </dgm:t>
    </dgm:pt>
    <dgm:pt modelId="{1B8FDC16-C964-4AC2-8691-C5316C8CC40E}">
      <dgm:prSet/>
      <dgm:spPr/>
      <dgm:t>
        <a:bodyPr/>
        <a:lstStyle/>
        <a:p>
          <a:r>
            <a:rPr lang="en-US" b="1"/>
            <a:t>Step 2</a:t>
          </a:r>
        </a:p>
        <a:p>
          <a:endParaRPr lang="en-US"/>
        </a:p>
        <a:p>
          <a:r>
            <a:rPr lang="en-US"/>
            <a:t>Gather checks and/or cash sales checks</a:t>
          </a:r>
        </a:p>
      </dgm:t>
    </dgm:pt>
    <dgm:pt modelId="{8997A07B-BA1F-415E-8187-2790893399A7}" type="parTrans" cxnId="{06817E7C-6681-4966-BF7A-FE9CECB335C2}">
      <dgm:prSet/>
      <dgm:spPr/>
      <dgm:t>
        <a:bodyPr/>
        <a:lstStyle/>
        <a:p>
          <a:endParaRPr lang="en-US"/>
        </a:p>
      </dgm:t>
    </dgm:pt>
    <dgm:pt modelId="{F9E6272A-DEA5-4F5E-ACD2-384BBC78DE6A}" type="sibTrans" cxnId="{06817E7C-6681-4966-BF7A-FE9CECB335C2}">
      <dgm:prSet/>
      <dgm:spPr/>
      <dgm:t>
        <a:bodyPr/>
        <a:lstStyle/>
        <a:p>
          <a:endParaRPr lang="en-US"/>
        </a:p>
      </dgm:t>
    </dgm:pt>
    <dgm:pt modelId="{973E49E9-4F35-4D80-B08D-973698715761}">
      <dgm:prSet/>
      <dgm:spPr/>
      <dgm:t>
        <a:bodyPr/>
        <a:lstStyle/>
        <a:p>
          <a:pPr algn="ctr"/>
          <a:r>
            <a:rPr lang="en-US" b="1"/>
            <a:t>Step 3</a:t>
          </a:r>
        </a:p>
        <a:p>
          <a:pPr algn="ctr"/>
          <a:r>
            <a:rPr lang="en-US"/>
            <a:t>Gather any supporting documents</a:t>
          </a:r>
        </a:p>
        <a:p>
          <a:pPr algn="ctr"/>
          <a:r>
            <a:rPr lang="en-US"/>
            <a:t>(Gift forms, Edoc # for expense abatements, etc.)</a:t>
          </a:r>
        </a:p>
      </dgm:t>
    </dgm:pt>
    <dgm:pt modelId="{21623FD0-13EA-4725-8C1D-994887950EA2}" type="parTrans" cxnId="{B6355A74-9521-4C43-9EB6-756214866447}">
      <dgm:prSet/>
      <dgm:spPr/>
      <dgm:t>
        <a:bodyPr/>
        <a:lstStyle/>
        <a:p>
          <a:endParaRPr lang="en-US"/>
        </a:p>
      </dgm:t>
    </dgm:pt>
    <dgm:pt modelId="{3AE77E5E-2635-46A2-8914-F6E0F85B75B2}" type="sibTrans" cxnId="{B6355A74-9521-4C43-9EB6-756214866447}">
      <dgm:prSet/>
      <dgm:spPr/>
      <dgm:t>
        <a:bodyPr/>
        <a:lstStyle/>
        <a:p>
          <a:endParaRPr lang="en-US"/>
        </a:p>
      </dgm:t>
    </dgm:pt>
    <dgm:pt modelId="{B7F94416-7E57-4034-BDC6-3E2658628E22}">
      <dgm:prSet/>
      <dgm:spPr/>
      <dgm:t>
        <a:bodyPr/>
        <a:lstStyle/>
        <a:p>
          <a:r>
            <a:rPr lang="en-US" b="1"/>
            <a:t>Step 4</a:t>
          </a:r>
        </a:p>
        <a:p>
          <a:endParaRPr lang="en-US"/>
        </a:p>
        <a:p>
          <a:r>
            <a:rPr lang="en-US"/>
            <a:t>Add your name &amp; email/phone to </a:t>
          </a:r>
          <a:r>
            <a:rPr lang="en-US" b="1" i="1" u="sng"/>
            <a:t>one</a:t>
          </a:r>
          <a:r>
            <a:rPr lang="en-US"/>
            <a:t> report</a:t>
          </a:r>
        </a:p>
      </dgm:t>
    </dgm:pt>
    <dgm:pt modelId="{73905829-83CF-4D96-BD73-B99AB399EDBE}" type="parTrans" cxnId="{0A83A50E-B060-431B-866C-E70D58678FB4}">
      <dgm:prSet/>
      <dgm:spPr/>
      <dgm:t>
        <a:bodyPr/>
        <a:lstStyle/>
        <a:p>
          <a:endParaRPr lang="en-US"/>
        </a:p>
      </dgm:t>
    </dgm:pt>
    <dgm:pt modelId="{EBBF3BA4-D9AA-48A2-8531-672010514601}" type="sibTrans" cxnId="{0A83A50E-B060-431B-866C-E70D58678FB4}">
      <dgm:prSet/>
      <dgm:spPr/>
      <dgm:t>
        <a:bodyPr/>
        <a:lstStyle/>
        <a:p>
          <a:endParaRPr lang="en-US"/>
        </a:p>
      </dgm:t>
    </dgm:pt>
    <dgm:pt modelId="{F3056FD1-380D-4763-8B7F-EE32EB484688}">
      <dgm:prSet/>
      <dgm:spPr/>
      <dgm:t>
        <a:bodyPr/>
        <a:lstStyle/>
        <a:p>
          <a:r>
            <a:rPr lang="en-US" b="1"/>
            <a:t>Step 5</a:t>
          </a:r>
        </a:p>
        <a:p>
          <a:endParaRPr lang="en-US"/>
        </a:p>
        <a:p>
          <a:r>
            <a:rPr lang="en-US"/>
            <a:t>Gather Approval</a:t>
          </a:r>
        </a:p>
      </dgm:t>
    </dgm:pt>
    <dgm:pt modelId="{328DC36A-9CE2-449F-95A4-0BB4FC2671DB}" type="parTrans" cxnId="{FD90FB0E-2122-4F82-9331-143E22963A66}">
      <dgm:prSet/>
      <dgm:spPr/>
      <dgm:t>
        <a:bodyPr/>
        <a:lstStyle/>
        <a:p>
          <a:endParaRPr lang="en-US"/>
        </a:p>
      </dgm:t>
    </dgm:pt>
    <dgm:pt modelId="{ECE3DFFA-11D0-490F-ABC4-4183C695E825}" type="sibTrans" cxnId="{FD90FB0E-2122-4F82-9331-143E22963A66}">
      <dgm:prSet/>
      <dgm:spPr/>
      <dgm:t>
        <a:bodyPr/>
        <a:lstStyle/>
        <a:p>
          <a:endParaRPr lang="en-US"/>
        </a:p>
      </dgm:t>
    </dgm:pt>
    <dgm:pt modelId="{6EB1D99A-F08B-4406-9475-62EFC5110223}">
      <dgm:prSet/>
      <dgm:spPr/>
      <dgm:t>
        <a:bodyPr/>
        <a:lstStyle/>
        <a:p>
          <a:r>
            <a:rPr lang="en-US" b="1"/>
            <a:t>Step 6</a:t>
          </a:r>
        </a:p>
        <a:p>
          <a:r>
            <a:rPr lang="en-US"/>
            <a:t>Place in envelope and mail: </a:t>
          </a:r>
        </a:p>
        <a:p>
          <a:r>
            <a:rPr lang="en-US"/>
            <a:t>MSU Extension Business Office</a:t>
          </a:r>
        </a:p>
        <a:p>
          <a:r>
            <a:rPr lang="en-US"/>
            <a:t>446 W Circle, Room 160 </a:t>
          </a:r>
        </a:p>
        <a:p>
          <a:r>
            <a:rPr lang="en-US"/>
            <a:t>East Lansing, MI 48824</a:t>
          </a:r>
        </a:p>
      </dgm:t>
    </dgm:pt>
    <dgm:pt modelId="{87B3B160-427F-4809-BB3A-09FD9FD982D3}" type="parTrans" cxnId="{8FEA0BD1-A235-48CA-B9EF-DFF8D93078C0}">
      <dgm:prSet/>
      <dgm:spPr/>
      <dgm:t>
        <a:bodyPr/>
        <a:lstStyle/>
        <a:p>
          <a:endParaRPr lang="en-US"/>
        </a:p>
      </dgm:t>
    </dgm:pt>
    <dgm:pt modelId="{7A679E45-41FB-4513-881B-248CCBD5E51E}" type="sibTrans" cxnId="{8FEA0BD1-A235-48CA-B9EF-DFF8D93078C0}">
      <dgm:prSet/>
      <dgm:spPr/>
      <dgm:t>
        <a:bodyPr/>
        <a:lstStyle/>
        <a:p>
          <a:endParaRPr lang="en-US"/>
        </a:p>
      </dgm:t>
    </dgm:pt>
    <dgm:pt modelId="{E06587B2-07C9-4CAE-B54F-57E4A09AE170}">
      <dgm:prSet/>
      <dgm:spPr/>
      <dgm:t>
        <a:bodyPr/>
        <a:lstStyle/>
        <a:p>
          <a:r>
            <a:rPr lang="en-US"/>
            <a:t>If emailing reports, </a:t>
          </a:r>
          <a:r>
            <a:rPr lang="en-US" b="1" u="sng"/>
            <a:t>COMBINE</a:t>
          </a:r>
          <a:r>
            <a:rPr lang="en-US" b="1"/>
            <a:t> </a:t>
          </a:r>
          <a:r>
            <a:rPr lang="en-US" b="0"/>
            <a:t>i</a:t>
          </a:r>
          <a:r>
            <a:rPr lang="en-US"/>
            <a:t>n              </a:t>
          </a:r>
          <a:r>
            <a:rPr lang="en-US" b="1" u="sng"/>
            <a:t>ONE PDF </a:t>
          </a:r>
          <a:r>
            <a:rPr lang="en-US"/>
            <a:t>– preferably in this order:</a:t>
          </a:r>
        </a:p>
        <a:p>
          <a:r>
            <a:rPr lang="en-US"/>
            <a:t>Payments reports, sales reports, Credit card, email approval, gift forms and any additional information.</a:t>
          </a:r>
          <a:r>
            <a:rPr lang="en-US">
              <a:latin typeface="+mj-lt"/>
              <a:ea typeface="+mj-ea"/>
              <a:cs typeface="+mj-cs"/>
            </a:rPr>
            <a:t> Make sure all documents are facing right side up.</a:t>
          </a:r>
          <a:endParaRPr lang="en-US"/>
        </a:p>
      </dgm:t>
    </dgm:pt>
    <dgm:pt modelId="{DD586288-5F4D-4C51-977C-B837EDEA6EDF}" type="parTrans" cxnId="{0DE5D84D-314D-4AE8-B54D-868DBF2CABC1}">
      <dgm:prSet/>
      <dgm:spPr/>
      <dgm:t>
        <a:bodyPr/>
        <a:lstStyle/>
        <a:p>
          <a:endParaRPr lang="en-US"/>
        </a:p>
      </dgm:t>
    </dgm:pt>
    <dgm:pt modelId="{D7E15201-A6EB-405F-979B-BFB13EE5C2B8}" type="sibTrans" cxnId="{0DE5D84D-314D-4AE8-B54D-868DBF2CABC1}">
      <dgm:prSet/>
      <dgm:spPr/>
      <dgm:t>
        <a:bodyPr/>
        <a:lstStyle/>
        <a:p>
          <a:endParaRPr lang="en-US"/>
        </a:p>
      </dgm:t>
    </dgm:pt>
    <dgm:pt modelId="{271773BF-3E4D-40B7-92F5-2F3FD6F6965C}" type="pres">
      <dgm:prSet presAssocID="{739DC72E-8DD8-422C-90B4-4633E7D06EC6}" presName="diagram" presStyleCnt="0">
        <dgm:presLayoutVars>
          <dgm:dir/>
          <dgm:resizeHandles val="exact"/>
        </dgm:presLayoutVars>
      </dgm:prSet>
      <dgm:spPr/>
    </dgm:pt>
    <dgm:pt modelId="{E53C4617-F13A-480C-B794-FBFDC6A2A09B}" type="pres">
      <dgm:prSet presAssocID="{DF5548B0-E8AA-471D-A914-F73982812719}" presName="node" presStyleLbl="node1" presStyleIdx="0" presStyleCnt="7">
        <dgm:presLayoutVars>
          <dgm:bulletEnabled val="1"/>
        </dgm:presLayoutVars>
      </dgm:prSet>
      <dgm:spPr/>
    </dgm:pt>
    <dgm:pt modelId="{D0253261-DFA4-45D0-804F-914A275FB0A8}" type="pres">
      <dgm:prSet presAssocID="{02FB29A9-A3B3-42C8-B5BD-144B827F074B}" presName="sibTrans" presStyleCnt="0"/>
      <dgm:spPr/>
    </dgm:pt>
    <dgm:pt modelId="{AFEA9CFA-4437-4BB3-9148-A162B00A088A}" type="pres">
      <dgm:prSet presAssocID="{1B8FDC16-C964-4AC2-8691-C5316C8CC40E}" presName="node" presStyleLbl="node1" presStyleIdx="1" presStyleCnt="7">
        <dgm:presLayoutVars>
          <dgm:bulletEnabled val="1"/>
        </dgm:presLayoutVars>
      </dgm:prSet>
      <dgm:spPr/>
    </dgm:pt>
    <dgm:pt modelId="{BCE0DF14-DC8F-4B8A-93CE-0BEC20A17978}" type="pres">
      <dgm:prSet presAssocID="{F9E6272A-DEA5-4F5E-ACD2-384BBC78DE6A}" presName="sibTrans" presStyleCnt="0"/>
      <dgm:spPr/>
    </dgm:pt>
    <dgm:pt modelId="{E7506FAE-2CA8-4989-ACF9-58F34C28EDF6}" type="pres">
      <dgm:prSet presAssocID="{973E49E9-4F35-4D80-B08D-973698715761}" presName="node" presStyleLbl="node1" presStyleIdx="2" presStyleCnt="7" custLinFactNeighborX="301" custLinFactNeighborY="-1212">
        <dgm:presLayoutVars>
          <dgm:bulletEnabled val="1"/>
        </dgm:presLayoutVars>
      </dgm:prSet>
      <dgm:spPr/>
    </dgm:pt>
    <dgm:pt modelId="{C199FAD3-5679-4290-A7BA-D661B7475CC0}" type="pres">
      <dgm:prSet presAssocID="{3AE77E5E-2635-46A2-8914-F6E0F85B75B2}" presName="sibTrans" presStyleCnt="0"/>
      <dgm:spPr/>
    </dgm:pt>
    <dgm:pt modelId="{F9EA7593-7F35-4C4B-83D3-A3FDF3016E9C}" type="pres">
      <dgm:prSet presAssocID="{B7F94416-7E57-4034-BDC6-3E2658628E22}" presName="node" presStyleLbl="node1" presStyleIdx="3" presStyleCnt="7" custLinFactNeighborX="-1009">
        <dgm:presLayoutVars>
          <dgm:bulletEnabled val="1"/>
        </dgm:presLayoutVars>
      </dgm:prSet>
      <dgm:spPr/>
    </dgm:pt>
    <dgm:pt modelId="{BF5AB920-3A4E-431B-A677-AA09552DC750}" type="pres">
      <dgm:prSet presAssocID="{EBBF3BA4-D9AA-48A2-8531-672010514601}" presName="sibTrans" presStyleCnt="0"/>
      <dgm:spPr/>
    </dgm:pt>
    <dgm:pt modelId="{B9F980EE-C9E4-4032-AA19-4869E5123825}" type="pres">
      <dgm:prSet presAssocID="{F3056FD1-380D-4763-8B7F-EE32EB484688}" presName="node" presStyleLbl="node1" presStyleIdx="4" presStyleCnt="7">
        <dgm:presLayoutVars>
          <dgm:bulletEnabled val="1"/>
        </dgm:presLayoutVars>
      </dgm:prSet>
      <dgm:spPr/>
    </dgm:pt>
    <dgm:pt modelId="{C48719E8-109A-44A1-9160-F95F69498914}" type="pres">
      <dgm:prSet presAssocID="{ECE3DFFA-11D0-490F-ABC4-4183C695E825}" presName="sibTrans" presStyleCnt="0"/>
      <dgm:spPr/>
    </dgm:pt>
    <dgm:pt modelId="{8C2E21DF-F383-4EB7-9F11-70A024E8722E}" type="pres">
      <dgm:prSet presAssocID="{6EB1D99A-F08B-4406-9475-62EFC5110223}" presName="node" presStyleLbl="node1" presStyleIdx="5" presStyleCnt="7" custScaleX="108529">
        <dgm:presLayoutVars>
          <dgm:bulletEnabled val="1"/>
        </dgm:presLayoutVars>
      </dgm:prSet>
      <dgm:spPr/>
    </dgm:pt>
    <dgm:pt modelId="{85D197F3-C5D1-4B3F-B66C-0EAE539A2CC5}" type="pres">
      <dgm:prSet presAssocID="{7A679E45-41FB-4513-881B-248CCBD5E51E}" presName="sibTrans" presStyleCnt="0"/>
      <dgm:spPr/>
    </dgm:pt>
    <dgm:pt modelId="{452B7AF7-0422-4496-8BA3-019A9B5C2D62}" type="pres">
      <dgm:prSet presAssocID="{E06587B2-07C9-4CAE-B54F-57E4A09AE170}" presName="node" presStyleLbl="node1" presStyleIdx="6" presStyleCnt="7">
        <dgm:presLayoutVars>
          <dgm:bulletEnabled val="1"/>
        </dgm:presLayoutVars>
      </dgm:prSet>
      <dgm:spPr/>
    </dgm:pt>
  </dgm:ptLst>
  <dgm:cxnLst>
    <dgm:cxn modelId="{77CCA10B-2C65-4C0A-92C0-86718895D8D8}" type="presOf" srcId="{739DC72E-8DD8-422C-90B4-4633E7D06EC6}" destId="{271773BF-3E4D-40B7-92F5-2F3FD6F6965C}" srcOrd="0" destOrd="0" presId="urn:microsoft.com/office/officeart/2005/8/layout/default"/>
    <dgm:cxn modelId="{0A83A50E-B060-431B-866C-E70D58678FB4}" srcId="{739DC72E-8DD8-422C-90B4-4633E7D06EC6}" destId="{B7F94416-7E57-4034-BDC6-3E2658628E22}" srcOrd="3" destOrd="0" parTransId="{73905829-83CF-4D96-BD73-B99AB399EDBE}" sibTransId="{EBBF3BA4-D9AA-48A2-8531-672010514601}"/>
    <dgm:cxn modelId="{FD90FB0E-2122-4F82-9331-143E22963A66}" srcId="{739DC72E-8DD8-422C-90B4-4633E7D06EC6}" destId="{F3056FD1-380D-4763-8B7F-EE32EB484688}" srcOrd="4" destOrd="0" parTransId="{328DC36A-9CE2-449F-95A4-0BB4FC2671DB}" sibTransId="{ECE3DFFA-11D0-490F-ABC4-4183C695E825}"/>
    <dgm:cxn modelId="{69540567-146B-4F52-9045-108E8828E542}" type="presOf" srcId="{973E49E9-4F35-4D80-B08D-973698715761}" destId="{E7506FAE-2CA8-4989-ACF9-58F34C28EDF6}" srcOrd="0" destOrd="0" presId="urn:microsoft.com/office/officeart/2005/8/layout/default"/>
    <dgm:cxn modelId="{18C78E68-0834-4E0F-A551-2FF026163161}" type="presOf" srcId="{F3056FD1-380D-4763-8B7F-EE32EB484688}" destId="{B9F980EE-C9E4-4032-AA19-4869E5123825}" srcOrd="0" destOrd="0" presId="urn:microsoft.com/office/officeart/2005/8/layout/default"/>
    <dgm:cxn modelId="{0DE5D84D-314D-4AE8-B54D-868DBF2CABC1}" srcId="{739DC72E-8DD8-422C-90B4-4633E7D06EC6}" destId="{E06587B2-07C9-4CAE-B54F-57E4A09AE170}" srcOrd="6" destOrd="0" parTransId="{DD586288-5F4D-4C51-977C-B837EDEA6EDF}" sibTransId="{D7E15201-A6EB-405F-979B-BFB13EE5C2B8}"/>
    <dgm:cxn modelId="{B6355A74-9521-4C43-9EB6-756214866447}" srcId="{739DC72E-8DD8-422C-90B4-4633E7D06EC6}" destId="{973E49E9-4F35-4D80-B08D-973698715761}" srcOrd="2" destOrd="0" parTransId="{21623FD0-13EA-4725-8C1D-994887950EA2}" sibTransId="{3AE77E5E-2635-46A2-8914-F6E0F85B75B2}"/>
    <dgm:cxn modelId="{06817E7C-6681-4966-BF7A-FE9CECB335C2}" srcId="{739DC72E-8DD8-422C-90B4-4633E7D06EC6}" destId="{1B8FDC16-C964-4AC2-8691-C5316C8CC40E}" srcOrd="1" destOrd="0" parTransId="{8997A07B-BA1F-415E-8187-2790893399A7}" sibTransId="{F9E6272A-DEA5-4F5E-ACD2-384BBC78DE6A}"/>
    <dgm:cxn modelId="{9B6C6E81-51AB-48BF-9EE9-9FDEC7C19007}" srcId="{739DC72E-8DD8-422C-90B4-4633E7D06EC6}" destId="{DF5548B0-E8AA-471D-A914-F73982812719}" srcOrd="0" destOrd="0" parTransId="{53A256E2-235F-4101-922A-9049075CA2CB}" sibTransId="{02FB29A9-A3B3-42C8-B5BD-144B827F074B}"/>
    <dgm:cxn modelId="{84D09082-39BD-46F7-9208-B7ED1F854943}" type="presOf" srcId="{6EB1D99A-F08B-4406-9475-62EFC5110223}" destId="{8C2E21DF-F383-4EB7-9F11-70A024E8722E}" srcOrd="0" destOrd="0" presId="urn:microsoft.com/office/officeart/2005/8/layout/default"/>
    <dgm:cxn modelId="{9E2D7796-3005-4B2E-A640-504B7E002EFC}" type="presOf" srcId="{B7F94416-7E57-4034-BDC6-3E2658628E22}" destId="{F9EA7593-7F35-4C4B-83D3-A3FDF3016E9C}" srcOrd="0" destOrd="0" presId="urn:microsoft.com/office/officeart/2005/8/layout/default"/>
    <dgm:cxn modelId="{E48D33A8-935C-4DE8-97D0-843451E50E93}" type="presOf" srcId="{DF5548B0-E8AA-471D-A914-F73982812719}" destId="{E53C4617-F13A-480C-B794-FBFDC6A2A09B}" srcOrd="0" destOrd="0" presId="urn:microsoft.com/office/officeart/2005/8/layout/default"/>
    <dgm:cxn modelId="{8FEA0BD1-A235-48CA-B9EF-DFF8D93078C0}" srcId="{739DC72E-8DD8-422C-90B4-4633E7D06EC6}" destId="{6EB1D99A-F08B-4406-9475-62EFC5110223}" srcOrd="5" destOrd="0" parTransId="{87B3B160-427F-4809-BB3A-09FD9FD982D3}" sibTransId="{7A679E45-41FB-4513-881B-248CCBD5E51E}"/>
    <dgm:cxn modelId="{083A1ADE-BEEC-4765-9A2D-216CA176C067}" type="presOf" srcId="{1B8FDC16-C964-4AC2-8691-C5316C8CC40E}" destId="{AFEA9CFA-4437-4BB3-9148-A162B00A088A}" srcOrd="0" destOrd="0" presId="urn:microsoft.com/office/officeart/2005/8/layout/default"/>
    <dgm:cxn modelId="{E0F100E7-B9B8-4EAE-B98D-4F7041AE1480}" type="presOf" srcId="{E06587B2-07C9-4CAE-B54F-57E4A09AE170}" destId="{452B7AF7-0422-4496-8BA3-019A9B5C2D62}" srcOrd="0" destOrd="0" presId="urn:microsoft.com/office/officeart/2005/8/layout/default"/>
    <dgm:cxn modelId="{D9656677-3FE5-4A82-9195-6965C2925586}" type="presParOf" srcId="{271773BF-3E4D-40B7-92F5-2F3FD6F6965C}" destId="{E53C4617-F13A-480C-B794-FBFDC6A2A09B}" srcOrd="0" destOrd="0" presId="urn:microsoft.com/office/officeart/2005/8/layout/default"/>
    <dgm:cxn modelId="{D32816C4-331C-4FC9-9042-5B64013C969F}" type="presParOf" srcId="{271773BF-3E4D-40B7-92F5-2F3FD6F6965C}" destId="{D0253261-DFA4-45D0-804F-914A275FB0A8}" srcOrd="1" destOrd="0" presId="urn:microsoft.com/office/officeart/2005/8/layout/default"/>
    <dgm:cxn modelId="{A1F814F8-E80E-428D-921E-94E1D6CB9BE0}" type="presParOf" srcId="{271773BF-3E4D-40B7-92F5-2F3FD6F6965C}" destId="{AFEA9CFA-4437-4BB3-9148-A162B00A088A}" srcOrd="2" destOrd="0" presId="urn:microsoft.com/office/officeart/2005/8/layout/default"/>
    <dgm:cxn modelId="{41FF732D-967D-45A7-831B-1339CCF1401D}" type="presParOf" srcId="{271773BF-3E4D-40B7-92F5-2F3FD6F6965C}" destId="{BCE0DF14-DC8F-4B8A-93CE-0BEC20A17978}" srcOrd="3" destOrd="0" presId="urn:microsoft.com/office/officeart/2005/8/layout/default"/>
    <dgm:cxn modelId="{85540CB3-FDFE-4DAD-891D-9E25E6E4A38B}" type="presParOf" srcId="{271773BF-3E4D-40B7-92F5-2F3FD6F6965C}" destId="{E7506FAE-2CA8-4989-ACF9-58F34C28EDF6}" srcOrd="4" destOrd="0" presId="urn:microsoft.com/office/officeart/2005/8/layout/default"/>
    <dgm:cxn modelId="{6FBB2712-416A-4585-853E-41C07772DD2B}" type="presParOf" srcId="{271773BF-3E4D-40B7-92F5-2F3FD6F6965C}" destId="{C199FAD3-5679-4290-A7BA-D661B7475CC0}" srcOrd="5" destOrd="0" presId="urn:microsoft.com/office/officeart/2005/8/layout/default"/>
    <dgm:cxn modelId="{E0C2898F-C79D-4B93-ACA0-2CAF7AB85340}" type="presParOf" srcId="{271773BF-3E4D-40B7-92F5-2F3FD6F6965C}" destId="{F9EA7593-7F35-4C4B-83D3-A3FDF3016E9C}" srcOrd="6" destOrd="0" presId="urn:microsoft.com/office/officeart/2005/8/layout/default"/>
    <dgm:cxn modelId="{A4BB972D-4058-460B-BD11-0B8340787E92}" type="presParOf" srcId="{271773BF-3E4D-40B7-92F5-2F3FD6F6965C}" destId="{BF5AB920-3A4E-431B-A677-AA09552DC750}" srcOrd="7" destOrd="0" presId="urn:microsoft.com/office/officeart/2005/8/layout/default"/>
    <dgm:cxn modelId="{895CB408-4882-4C57-B297-0A0F1081EF11}" type="presParOf" srcId="{271773BF-3E4D-40B7-92F5-2F3FD6F6965C}" destId="{B9F980EE-C9E4-4032-AA19-4869E5123825}" srcOrd="8" destOrd="0" presId="urn:microsoft.com/office/officeart/2005/8/layout/default"/>
    <dgm:cxn modelId="{85AE5B0B-548D-468E-910C-96945CC0F677}" type="presParOf" srcId="{271773BF-3E4D-40B7-92F5-2F3FD6F6965C}" destId="{C48719E8-109A-44A1-9160-F95F69498914}" srcOrd="9" destOrd="0" presId="urn:microsoft.com/office/officeart/2005/8/layout/default"/>
    <dgm:cxn modelId="{6D577690-6686-4086-BBCC-CA99C90206B4}" type="presParOf" srcId="{271773BF-3E4D-40B7-92F5-2F3FD6F6965C}" destId="{8C2E21DF-F383-4EB7-9F11-70A024E8722E}" srcOrd="10" destOrd="0" presId="urn:microsoft.com/office/officeart/2005/8/layout/default"/>
    <dgm:cxn modelId="{0307101A-87C6-483E-8454-8BCFDED73C9B}" type="presParOf" srcId="{271773BF-3E4D-40B7-92F5-2F3FD6F6965C}" destId="{85D197F3-C5D1-4B3F-B66C-0EAE539A2CC5}" srcOrd="11" destOrd="0" presId="urn:microsoft.com/office/officeart/2005/8/layout/default"/>
    <dgm:cxn modelId="{DC86D276-4F7F-4524-BFA8-036F55CB6027}" type="presParOf" srcId="{271773BF-3E4D-40B7-92F5-2F3FD6F6965C}" destId="{452B7AF7-0422-4496-8BA3-019A9B5C2D62}"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CC44D-95E1-45F1-9DC1-2957AD5C8268}">
      <dsp:nvSpPr>
        <dsp:cNvPr id="0" name=""/>
        <dsp:cNvSpPr/>
      </dsp:nvSpPr>
      <dsp:spPr>
        <a:xfrm>
          <a:off x="0" y="26514"/>
          <a:ext cx="5619750" cy="1694013"/>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Payments report:  </a:t>
          </a:r>
        </a:p>
        <a:p>
          <a:pPr marL="0" lvl="0" indent="0" algn="l" defTabSz="800100">
            <a:lnSpc>
              <a:spcPct val="90000"/>
            </a:lnSpc>
            <a:spcBef>
              <a:spcPct val="0"/>
            </a:spcBef>
            <a:spcAft>
              <a:spcPct val="35000"/>
            </a:spcAft>
            <a:buNone/>
          </a:pPr>
          <a:r>
            <a:rPr lang="en-US" sz="1800" kern="1200"/>
            <a:t>identifies the type of monies collected during the reporting period and reflects cash, check or credit card.</a:t>
          </a:r>
        </a:p>
      </dsp:txBody>
      <dsp:txXfrm>
        <a:off x="82695" y="109209"/>
        <a:ext cx="5454360" cy="1528623"/>
      </dsp:txXfrm>
    </dsp:sp>
    <dsp:sp modelId="{E9741C3E-3F0B-43FD-BB57-3C4FF0340B8C}">
      <dsp:nvSpPr>
        <dsp:cNvPr id="0" name=""/>
        <dsp:cNvSpPr/>
      </dsp:nvSpPr>
      <dsp:spPr>
        <a:xfrm>
          <a:off x="0" y="1762843"/>
          <a:ext cx="5619750" cy="1694013"/>
        </a:xfrm>
        <a:prstGeom prst="roundRect">
          <a:avLst/>
        </a:prstGeom>
        <a:solidFill>
          <a:schemeClr val="accent5">
            <a:hueOff val="1219212"/>
            <a:satOff val="-9721"/>
            <a:lumOff val="-735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Sales report:  </a:t>
          </a:r>
        </a:p>
        <a:p>
          <a:pPr marL="0" lvl="0" indent="0" algn="l" defTabSz="800100">
            <a:lnSpc>
              <a:spcPct val="90000"/>
            </a:lnSpc>
            <a:spcBef>
              <a:spcPct val="0"/>
            </a:spcBef>
            <a:spcAft>
              <a:spcPct val="35000"/>
            </a:spcAft>
            <a:buNone/>
          </a:pPr>
          <a:r>
            <a:rPr lang="en-US" sz="1800" kern="1200"/>
            <a:t>identifies the types of products sold during the reporting period. This also identifies accounts/sub accounts and sales tax.</a:t>
          </a:r>
        </a:p>
      </dsp:txBody>
      <dsp:txXfrm>
        <a:off x="82695" y="1845538"/>
        <a:ext cx="5454360" cy="1528623"/>
      </dsp:txXfrm>
    </dsp:sp>
    <dsp:sp modelId="{9701E2A3-FBA2-4D11-858D-86EC17EFA2E1}">
      <dsp:nvSpPr>
        <dsp:cNvPr id="0" name=""/>
        <dsp:cNvSpPr/>
      </dsp:nvSpPr>
      <dsp:spPr>
        <a:xfrm>
          <a:off x="0" y="3508696"/>
          <a:ext cx="5619750" cy="1694013"/>
        </a:xfrm>
        <a:prstGeom prst="roundRect">
          <a:avLst/>
        </a:prstGeom>
        <a:solidFill>
          <a:schemeClr val="accent5">
            <a:hueOff val="2438425"/>
            <a:satOff val="-19443"/>
            <a:lumOff val="-1470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QR Code Lightspeed Report: </a:t>
          </a:r>
        </a:p>
        <a:p>
          <a:pPr marL="0" lvl="0" indent="0" algn="l" defTabSz="800100">
            <a:lnSpc>
              <a:spcPct val="90000"/>
            </a:lnSpc>
            <a:spcBef>
              <a:spcPct val="0"/>
            </a:spcBef>
            <a:spcAft>
              <a:spcPct val="35000"/>
            </a:spcAft>
            <a:buNone/>
          </a:pPr>
          <a:r>
            <a:rPr lang="en-US" sz="1800" kern="1200" dirty="0"/>
            <a:t>identifies the amount of credit card income collected during the reporting period. This report is generated by Silvija and is to be submitted with each deposit.</a:t>
          </a:r>
        </a:p>
      </dsp:txBody>
      <dsp:txXfrm>
        <a:off x="82695" y="3591391"/>
        <a:ext cx="5454360" cy="15286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9E434-4309-4862-94B9-D65A07771450}">
      <dsp:nvSpPr>
        <dsp:cNvPr id="0" name=""/>
        <dsp:cNvSpPr/>
      </dsp:nvSpPr>
      <dsp:spPr>
        <a:xfrm>
          <a:off x="0" y="208658"/>
          <a:ext cx="10702211" cy="944298"/>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Now that all the monies (cash, check &amp; credit card) match the reports, you can make the cash deposit to your local bank account.</a:t>
          </a:r>
        </a:p>
      </dsp:txBody>
      <dsp:txXfrm>
        <a:off x="46097" y="254755"/>
        <a:ext cx="10610017" cy="852104"/>
      </dsp:txXfrm>
    </dsp:sp>
    <dsp:sp modelId="{19381442-414E-4BD0-918C-EB80E8B6A7FC}">
      <dsp:nvSpPr>
        <dsp:cNvPr id="0" name=""/>
        <dsp:cNvSpPr/>
      </dsp:nvSpPr>
      <dsp:spPr>
        <a:xfrm>
          <a:off x="0" y="1213957"/>
          <a:ext cx="10702211" cy="944298"/>
        </a:xfrm>
        <a:prstGeom prst="roundRect">
          <a:avLst/>
        </a:prstGeom>
        <a:solidFill>
          <a:schemeClr val="accent5">
            <a:hueOff val="812808"/>
            <a:satOff val="-6481"/>
            <a:lumOff val="-490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Obtain deposit receipt from banking institution.</a:t>
          </a:r>
        </a:p>
      </dsp:txBody>
      <dsp:txXfrm>
        <a:off x="46097" y="1260054"/>
        <a:ext cx="10610017" cy="852104"/>
      </dsp:txXfrm>
    </dsp:sp>
    <dsp:sp modelId="{95E13C43-73F3-444A-9A2A-72D8F93B30F7}">
      <dsp:nvSpPr>
        <dsp:cNvPr id="0" name=""/>
        <dsp:cNvSpPr/>
      </dsp:nvSpPr>
      <dsp:spPr>
        <a:xfrm>
          <a:off x="0" y="2218957"/>
          <a:ext cx="10702211" cy="944298"/>
        </a:xfrm>
        <a:prstGeom prst="roundRect">
          <a:avLst/>
        </a:prstGeom>
        <a:solidFill>
          <a:schemeClr val="accent5">
            <a:hueOff val="1625617"/>
            <a:satOff val="-12962"/>
            <a:lumOff val="-980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Request a cash sales check from your District Support (or authorized person) by providing receipt/proof of the cash deposit.</a:t>
          </a:r>
        </a:p>
      </dsp:txBody>
      <dsp:txXfrm>
        <a:off x="46097" y="2265054"/>
        <a:ext cx="10610017" cy="852104"/>
      </dsp:txXfrm>
    </dsp:sp>
    <dsp:sp modelId="{867CDE9D-E147-4CF3-9136-83883752A73F}">
      <dsp:nvSpPr>
        <dsp:cNvPr id="0" name=""/>
        <dsp:cNvSpPr/>
      </dsp:nvSpPr>
      <dsp:spPr>
        <a:xfrm>
          <a:off x="0" y="3261216"/>
          <a:ext cx="10702211" cy="944298"/>
        </a:xfrm>
        <a:prstGeom prst="roundRect">
          <a:avLst/>
        </a:prstGeom>
        <a:solidFill>
          <a:schemeClr val="accent5">
            <a:hueOff val="2438425"/>
            <a:satOff val="-19443"/>
            <a:lumOff val="-1470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Wait to receive this cash sales check before combining with other checks and reports to mail to campus.</a:t>
          </a:r>
        </a:p>
      </dsp:txBody>
      <dsp:txXfrm>
        <a:off x="46097" y="3307313"/>
        <a:ext cx="10610017" cy="8521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3C4617-F13A-480C-B794-FBFDC6A2A09B}">
      <dsp:nvSpPr>
        <dsp:cNvPr id="0" name=""/>
        <dsp:cNvSpPr/>
      </dsp:nvSpPr>
      <dsp:spPr>
        <a:xfrm>
          <a:off x="3201" y="193789"/>
          <a:ext cx="2539866" cy="1523919"/>
        </a:xfrm>
        <a:prstGeom prst="rect">
          <a:avLst/>
        </a:prstGeom>
        <a:gradFill rotWithShape="0">
          <a:gsLst>
            <a:gs pos="0">
              <a:schemeClr val="accent2">
                <a:hueOff val="0"/>
                <a:satOff val="0"/>
                <a:lumOff val="0"/>
                <a:alphaOff val="0"/>
                <a:tint val="64000"/>
                <a:lumMod val="118000"/>
              </a:schemeClr>
            </a:gs>
            <a:gs pos="100000">
              <a:schemeClr val="accent2">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Step 1 </a:t>
          </a:r>
        </a:p>
        <a:p>
          <a:pPr marL="0" lvl="0" indent="0" algn="ctr" defTabSz="488950">
            <a:lnSpc>
              <a:spcPct val="90000"/>
            </a:lnSpc>
            <a:spcBef>
              <a:spcPct val="0"/>
            </a:spcBef>
            <a:spcAft>
              <a:spcPct val="35000"/>
            </a:spcAft>
            <a:buNone/>
          </a:pPr>
          <a:endParaRPr lang="en-US" sz="1100" kern="1200" dirty="0"/>
        </a:p>
        <a:p>
          <a:pPr marL="0" lvl="0" indent="0" algn="ctr" defTabSz="488950">
            <a:lnSpc>
              <a:spcPct val="90000"/>
            </a:lnSpc>
            <a:spcBef>
              <a:spcPct val="0"/>
            </a:spcBef>
            <a:spcAft>
              <a:spcPct val="35000"/>
            </a:spcAft>
            <a:buNone/>
          </a:pPr>
          <a:r>
            <a:rPr lang="en-US" sz="1100" kern="1200" dirty="0"/>
            <a:t>Gather the 3 reports</a:t>
          </a:r>
        </a:p>
        <a:p>
          <a:pPr marL="0" lvl="0" indent="0" algn="ctr" defTabSz="488950">
            <a:lnSpc>
              <a:spcPct val="90000"/>
            </a:lnSpc>
            <a:spcBef>
              <a:spcPct val="0"/>
            </a:spcBef>
            <a:spcAft>
              <a:spcPct val="35000"/>
            </a:spcAft>
            <a:buNone/>
          </a:pPr>
          <a:r>
            <a:rPr lang="en-US" sz="1100" kern="1200" dirty="0"/>
            <a:t> Payments, Sales &amp; QR Credit card</a:t>
          </a:r>
        </a:p>
      </dsp:txBody>
      <dsp:txXfrm>
        <a:off x="3201" y="193789"/>
        <a:ext cx="2539866" cy="1523919"/>
      </dsp:txXfrm>
    </dsp:sp>
    <dsp:sp modelId="{AFEA9CFA-4437-4BB3-9148-A162B00A088A}">
      <dsp:nvSpPr>
        <dsp:cNvPr id="0" name=""/>
        <dsp:cNvSpPr/>
      </dsp:nvSpPr>
      <dsp:spPr>
        <a:xfrm>
          <a:off x="2797054" y="193789"/>
          <a:ext cx="2539866" cy="1523919"/>
        </a:xfrm>
        <a:prstGeom prst="rect">
          <a:avLst/>
        </a:prstGeom>
        <a:gradFill rotWithShape="0">
          <a:gsLst>
            <a:gs pos="0">
              <a:schemeClr val="accent2">
                <a:hueOff val="-3294287"/>
                <a:satOff val="150"/>
                <a:lumOff val="0"/>
                <a:alphaOff val="0"/>
                <a:tint val="64000"/>
                <a:lumMod val="118000"/>
              </a:schemeClr>
            </a:gs>
            <a:gs pos="100000">
              <a:schemeClr val="accent2">
                <a:hueOff val="-3294287"/>
                <a:satOff val="15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Step 2</a:t>
          </a:r>
        </a:p>
        <a:p>
          <a:pPr marL="0" lvl="0" indent="0" algn="ctr" defTabSz="488950">
            <a:lnSpc>
              <a:spcPct val="90000"/>
            </a:lnSpc>
            <a:spcBef>
              <a:spcPct val="0"/>
            </a:spcBef>
            <a:spcAft>
              <a:spcPct val="35000"/>
            </a:spcAft>
            <a:buNone/>
          </a:pPr>
          <a:endParaRPr lang="en-US" sz="1100" kern="1200"/>
        </a:p>
        <a:p>
          <a:pPr marL="0" lvl="0" indent="0" algn="ctr" defTabSz="488950">
            <a:lnSpc>
              <a:spcPct val="90000"/>
            </a:lnSpc>
            <a:spcBef>
              <a:spcPct val="0"/>
            </a:spcBef>
            <a:spcAft>
              <a:spcPct val="35000"/>
            </a:spcAft>
            <a:buNone/>
          </a:pPr>
          <a:r>
            <a:rPr lang="en-US" sz="1100" kern="1200"/>
            <a:t>Gather checks and/or cash sales checks</a:t>
          </a:r>
        </a:p>
      </dsp:txBody>
      <dsp:txXfrm>
        <a:off x="2797054" y="193789"/>
        <a:ext cx="2539866" cy="1523919"/>
      </dsp:txXfrm>
    </dsp:sp>
    <dsp:sp modelId="{E7506FAE-2CA8-4989-ACF9-58F34C28EDF6}">
      <dsp:nvSpPr>
        <dsp:cNvPr id="0" name=""/>
        <dsp:cNvSpPr/>
      </dsp:nvSpPr>
      <dsp:spPr>
        <a:xfrm>
          <a:off x="5598552" y="175319"/>
          <a:ext cx="2539866" cy="1523919"/>
        </a:xfrm>
        <a:prstGeom prst="rect">
          <a:avLst/>
        </a:prstGeom>
        <a:gradFill rotWithShape="0">
          <a:gsLst>
            <a:gs pos="0">
              <a:schemeClr val="accent2">
                <a:hueOff val="-6588574"/>
                <a:satOff val="300"/>
                <a:lumOff val="0"/>
                <a:alphaOff val="0"/>
                <a:tint val="64000"/>
                <a:lumMod val="118000"/>
              </a:schemeClr>
            </a:gs>
            <a:gs pos="100000">
              <a:schemeClr val="accent2">
                <a:hueOff val="-6588574"/>
                <a:satOff val="30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Step 3</a:t>
          </a:r>
        </a:p>
        <a:p>
          <a:pPr marL="0" lvl="0" indent="0" algn="ctr" defTabSz="488950">
            <a:lnSpc>
              <a:spcPct val="90000"/>
            </a:lnSpc>
            <a:spcBef>
              <a:spcPct val="0"/>
            </a:spcBef>
            <a:spcAft>
              <a:spcPct val="35000"/>
            </a:spcAft>
            <a:buNone/>
          </a:pPr>
          <a:r>
            <a:rPr lang="en-US" sz="1100" kern="1200"/>
            <a:t>Gather any supporting documents</a:t>
          </a:r>
        </a:p>
        <a:p>
          <a:pPr marL="0" lvl="0" indent="0" algn="ctr" defTabSz="488950">
            <a:lnSpc>
              <a:spcPct val="90000"/>
            </a:lnSpc>
            <a:spcBef>
              <a:spcPct val="0"/>
            </a:spcBef>
            <a:spcAft>
              <a:spcPct val="35000"/>
            </a:spcAft>
            <a:buNone/>
          </a:pPr>
          <a:r>
            <a:rPr lang="en-US" sz="1100" kern="1200"/>
            <a:t>(Gift forms, Edoc # for expense abatements, etc.)</a:t>
          </a:r>
        </a:p>
      </dsp:txBody>
      <dsp:txXfrm>
        <a:off x="5598552" y="175319"/>
        <a:ext cx="2539866" cy="1523919"/>
      </dsp:txXfrm>
    </dsp:sp>
    <dsp:sp modelId="{F9EA7593-7F35-4C4B-83D3-A3FDF3016E9C}">
      <dsp:nvSpPr>
        <dsp:cNvPr id="0" name=""/>
        <dsp:cNvSpPr/>
      </dsp:nvSpPr>
      <dsp:spPr>
        <a:xfrm>
          <a:off x="8359133" y="193789"/>
          <a:ext cx="2539866" cy="1523919"/>
        </a:xfrm>
        <a:prstGeom prst="rect">
          <a:avLst/>
        </a:prstGeom>
        <a:gradFill rotWithShape="0">
          <a:gsLst>
            <a:gs pos="0">
              <a:schemeClr val="accent2">
                <a:hueOff val="-9882860"/>
                <a:satOff val="451"/>
                <a:lumOff val="0"/>
                <a:alphaOff val="0"/>
                <a:tint val="64000"/>
                <a:lumMod val="118000"/>
              </a:schemeClr>
            </a:gs>
            <a:gs pos="100000">
              <a:schemeClr val="accent2">
                <a:hueOff val="-9882860"/>
                <a:satOff val="451"/>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Step 4</a:t>
          </a:r>
        </a:p>
        <a:p>
          <a:pPr marL="0" lvl="0" indent="0" algn="ctr" defTabSz="488950">
            <a:lnSpc>
              <a:spcPct val="90000"/>
            </a:lnSpc>
            <a:spcBef>
              <a:spcPct val="0"/>
            </a:spcBef>
            <a:spcAft>
              <a:spcPct val="35000"/>
            </a:spcAft>
            <a:buNone/>
          </a:pPr>
          <a:endParaRPr lang="en-US" sz="1100" kern="1200"/>
        </a:p>
        <a:p>
          <a:pPr marL="0" lvl="0" indent="0" algn="ctr" defTabSz="488950">
            <a:lnSpc>
              <a:spcPct val="90000"/>
            </a:lnSpc>
            <a:spcBef>
              <a:spcPct val="0"/>
            </a:spcBef>
            <a:spcAft>
              <a:spcPct val="35000"/>
            </a:spcAft>
            <a:buNone/>
          </a:pPr>
          <a:r>
            <a:rPr lang="en-US" sz="1100" kern="1200"/>
            <a:t>Add your name &amp; email/phone to </a:t>
          </a:r>
          <a:r>
            <a:rPr lang="en-US" sz="1100" b="1" i="1" u="sng" kern="1200"/>
            <a:t>one</a:t>
          </a:r>
          <a:r>
            <a:rPr lang="en-US" sz="1100" kern="1200"/>
            <a:t> report</a:t>
          </a:r>
        </a:p>
      </dsp:txBody>
      <dsp:txXfrm>
        <a:off x="8359133" y="193789"/>
        <a:ext cx="2539866" cy="1523919"/>
      </dsp:txXfrm>
    </dsp:sp>
    <dsp:sp modelId="{B9F980EE-C9E4-4032-AA19-4869E5123825}">
      <dsp:nvSpPr>
        <dsp:cNvPr id="0" name=""/>
        <dsp:cNvSpPr/>
      </dsp:nvSpPr>
      <dsp:spPr>
        <a:xfrm>
          <a:off x="1291815" y="1971695"/>
          <a:ext cx="2539866" cy="1523919"/>
        </a:xfrm>
        <a:prstGeom prst="rect">
          <a:avLst/>
        </a:prstGeom>
        <a:gradFill rotWithShape="0">
          <a:gsLst>
            <a:gs pos="0">
              <a:schemeClr val="accent2">
                <a:hueOff val="-13177148"/>
                <a:satOff val="601"/>
                <a:lumOff val="0"/>
                <a:alphaOff val="0"/>
                <a:tint val="64000"/>
                <a:lumMod val="118000"/>
              </a:schemeClr>
            </a:gs>
            <a:gs pos="100000">
              <a:schemeClr val="accent2">
                <a:hueOff val="-13177148"/>
                <a:satOff val="601"/>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Step 5</a:t>
          </a:r>
        </a:p>
        <a:p>
          <a:pPr marL="0" lvl="0" indent="0" algn="ctr" defTabSz="488950">
            <a:lnSpc>
              <a:spcPct val="90000"/>
            </a:lnSpc>
            <a:spcBef>
              <a:spcPct val="0"/>
            </a:spcBef>
            <a:spcAft>
              <a:spcPct val="35000"/>
            </a:spcAft>
            <a:buNone/>
          </a:pPr>
          <a:endParaRPr lang="en-US" sz="1100" kern="1200"/>
        </a:p>
        <a:p>
          <a:pPr marL="0" lvl="0" indent="0" algn="ctr" defTabSz="488950">
            <a:lnSpc>
              <a:spcPct val="90000"/>
            </a:lnSpc>
            <a:spcBef>
              <a:spcPct val="0"/>
            </a:spcBef>
            <a:spcAft>
              <a:spcPct val="35000"/>
            </a:spcAft>
            <a:buNone/>
          </a:pPr>
          <a:r>
            <a:rPr lang="en-US" sz="1100" kern="1200"/>
            <a:t>Gather Approval</a:t>
          </a:r>
        </a:p>
      </dsp:txBody>
      <dsp:txXfrm>
        <a:off x="1291815" y="1971695"/>
        <a:ext cx="2539866" cy="1523919"/>
      </dsp:txXfrm>
    </dsp:sp>
    <dsp:sp modelId="{8C2E21DF-F383-4EB7-9F11-70A024E8722E}">
      <dsp:nvSpPr>
        <dsp:cNvPr id="0" name=""/>
        <dsp:cNvSpPr/>
      </dsp:nvSpPr>
      <dsp:spPr>
        <a:xfrm>
          <a:off x="4085668" y="1971695"/>
          <a:ext cx="2756491" cy="1523919"/>
        </a:xfrm>
        <a:prstGeom prst="rect">
          <a:avLst/>
        </a:prstGeom>
        <a:gradFill rotWithShape="0">
          <a:gsLst>
            <a:gs pos="0">
              <a:schemeClr val="accent2">
                <a:hueOff val="-16471434"/>
                <a:satOff val="751"/>
                <a:lumOff val="0"/>
                <a:alphaOff val="0"/>
                <a:tint val="64000"/>
                <a:lumMod val="118000"/>
              </a:schemeClr>
            </a:gs>
            <a:gs pos="100000">
              <a:schemeClr val="accent2">
                <a:hueOff val="-16471434"/>
                <a:satOff val="751"/>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Step 6</a:t>
          </a:r>
        </a:p>
        <a:p>
          <a:pPr marL="0" lvl="0" indent="0" algn="ctr" defTabSz="488950">
            <a:lnSpc>
              <a:spcPct val="90000"/>
            </a:lnSpc>
            <a:spcBef>
              <a:spcPct val="0"/>
            </a:spcBef>
            <a:spcAft>
              <a:spcPct val="35000"/>
            </a:spcAft>
            <a:buNone/>
          </a:pPr>
          <a:r>
            <a:rPr lang="en-US" sz="1100" kern="1200"/>
            <a:t>Place in envelope and mail: </a:t>
          </a:r>
        </a:p>
        <a:p>
          <a:pPr marL="0" lvl="0" indent="0" algn="ctr" defTabSz="488950">
            <a:lnSpc>
              <a:spcPct val="90000"/>
            </a:lnSpc>
            <a:spcBef>
              <a:spcPct val="0"/>
            </a:spcBef>
            <a:spcAft>
              <a:spcPct val="35000"/>
            </a:spcAft>
            <a:buNone/>
          </a:pPr>
          <a:r>
            <a:rPr lang="en-US" sz="1100" kern="1200"/>
            <a:t>MSU Extension Business Office</a:t>
          </a:r>
        </a:p>
        <a:p>
          <a:pPr marL="0" lvl="0" indent="0" algn="ctr" defTabSz="488950">
            <a:lnSpc>
              <a:spcPct val="90000"/>
            </a:lnSpc>
            <a:spcBef>
              <a:spcPct val="0"/>
            </a:spcBef>
            <a:spcAft>
              <a:spcPct val="35000"/>
            </a:spcAft>
            <a:buNone/>
          </a:pPr>
          <a:r>
            <a:rPr lang="en-US" sz="1100" kern="1200"/>
            <a:t>446 W Circle, Room 160 </a:t>
          </a:r>
        </a:p>
        <a:p>
          <a:pPr marL="0" lvl="0" indent="0" algn="ctr" defTabSz="488950">
            <a:lnSpc>
              <a:spcPct val="90000"/>
            </a:lnSpc>
            <a:spcBef>
              <a:spcPct val="0"/>
            </a:spcBef>
            <a:spcAft>
              <a:spcPct val="35000"/>
            </a:spcAft>
            <a:buNone/>
          </a:pPr>
          <a:r>
            <a:rPr lang="en-US" sz="1100" kern="1200"/>
            <a:t>East Lansing, MI 48824</a:t>
          </a:r>
        </a:p>
      </dsp:txBody>
      <dsp:txXfrm>
        <a:off x="4085668" y="1971695"/>
        <a:ext cx="2756491" cy="1523919"/>
      </dsp:txXfrm>
    </dsp:sp>
    <dsp:sp modelId="{452B7AF7-0422-4496-8BA3-019A9B5C2D62}">
      <dsp:nvSpPr>
        <dsp:cNvPr id="0" name=""/>
        <dsp:cNvSpPr/>
      </dsp:nvSpPr>
      <dsp:spPr>
        <a:xfrm>
          <a:off x="7096147" y="1971695"/>
          <a:ext cx="2539866" cy="1523919"/>
        </a:xfrm>
        <a:prstGeom prst="rect">
          <a:avLst/>
        </a:prstGeom>
        <a:gradFill rotWithShape="0">
          <a:gsLst>
            <a:gs pos="0">
              <a:schemeClr val="accent2">
                <a:hueOff val="-19765721"/>
                <a:satOff val="901"/>
                <a:lumOff val="0"/>
                <a:alphaOff val="0"/>
                <a:tint val="64000"/>
                <a:lumMod val="118000"/>
              </a:schemeClr>
            </a:gs>
            <a:gs pos="100000">
              <a:schemeClr val="accent2">
                <a:hueOff val="-19765721"/>
                <a:satOff val="901"/>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If emailing reports, </a:t>
          </a:r>
          <a:r>
            <a:rPr lang="en-US" sz="1100" b="1" u="sng" kern="1200"/>
            <a:t>COMBINE</a:t>
          </a:r>
          <a:r>
            <a:rPr lang="en-US" sz="1100" b="1" kern="1200"/>
            <a:t> </a:t>
          </a:r>
          <a:r>
            <a:rPr lang="en-US" sz="1100" b="0" kern="1200"/>
            <a:t>i</a:t>
          </a:r>
          <a:r>
            <a:rPr lang="en-US" sz="1100" kern="1200"/>
            <a:t>n              </a:t>
          </a:r>
          <a:r>
            <a:rPr lang="en-US" sz="1100" b="1" u="sng" kern="1200"/>
            <a:t>ONE PDF </a:t>
          </a:r>
          <a:r>
            <a:rPr lang="en-US" sz="1100" kern="1200"/>
            <a:t>– preferably in this order:</a:t>
          </a:r>
        </a:p>
        <a:p>
          <a:pPr marL="0" lvl="0" indent="0" algn="ctr" defTabSz="488950">
            <a:lnSpc>
              <a:spcPct val="90000"/>
            </a:lnSpc>
            <a:spcBef>
              <a:spcPct val="0"/>
            </a:spcBef>
            <a:spcAft>
              <a:spcPct val="35000"/>
            </a:spcAft>
            <a:buNone/>
          </a:pPr>
          <a:r>
            <a:rPr lang="en-US" sz="1100" kern="1200"/>
            <a:t>Payments reports, sales reports, Credit card, email approval, gift forms and any additional information.</a:t>
          </a:r>
          <a:r>
            <a:rPr lang="en-US" sz="1100" kern="1200">
              <a:latin typeface="+mj-lt"/>
              <a:ea typeface="+mj-ea"/>
              <a:cs typeface="+mj-cs"/>
            </a:rPr>
            <a:t> Make sure all documents are facing right side up.</a:t>
          </a:r>
          <a:endParaRPr lang="en-US" sz="1100" kern="1200"/>
        </a:p>
      </dsp:txBody>
      <dsp:txXfrm>
        <a:off x="7096147" y="1971695"/>
        <a:ext cx="2539866" cy="152391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8DFA67-92FE-4DC8-B24D-845FF0A569F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E888777-88C0-44B3-857A-6328BB792D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792A82-E531-45B2-9186-B5E443205106}" type="datetimeFigureOut">
              <a:rPr lang="en-US" smtClean="0"/>
              <a:t>1/15/2026</a:t>
            </a:fld>
            <a:endParaRPr lang="en-US"/>
          </a:p>
        </p:txBody>
      </p:sp>
      <p:sp>
        <p:nvSpPr>
          <p:cNvPr id="4" name="Footer Placeholder 3">
            <a:extLst>
              <a:ext uri="{FF2B5EF4-FFF2-40B4-BE49-F238E27FC236}">
                <a16:creationId xmlns:a16="http://schemas.microsoft.com/office/drawing/2014/main" id="{D0C563CD-B6B1-4C5F-AC92-F9E3BB8354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01815B6-9A46-4BE2-AC7A-735EBB516E6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89B7B8-2E44-41C6-8620-15D346B228AF}" type="slidenum">
              <a:rPr lang="en-US" smtClean="0"/>
              <a:t>‹#›</a:t>
            </a:fld>
            <a:endParaRPr lang="en-US"/>
          </a:p>
        </p:txBody>
      </p:sp>
    </p:spTree>
    <p:extLst>
      <p:ext uri="{BB962C8B-B14F-4D97-AF65-F5344CB8AC3E}">
        <p14:creationId xmlns:p14="http://schemas.microsoft.com/office/powerpoint/2010/main" val="391317645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7T14:09:15.264"/>
    </inkml:context>
    <inkml:brush xml:id="br0">
      <inkml:brushProperty name="width" value="0.05" units="cm"/>
      <inkml:brushProperty name="height" value="0.05" units="cm"/>
      <inkml:brushProperty name="color" value="#B31166"/>
      <inkml:brushProperty name="ignorePressure" value="1"/>
    </inkml:brush>
  </inkml:definitions>
  <inkml:trace contextRef="#ctx0" brushRef="#br0">1 0,'12907'0,"-12885"0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7T14:09:53.577"/>
    </inkml:context>
    <inkml:brush xml:id="br0">
      <inkml:brushProperty name="width" value="0.05" units="cm"/>
      <inkml:brushProperty name="height" value="0.05" units="cm"/>
      <inkml:brushProperty name="color" value="#B31166"/>
      <inkml:brushProperty name="ignorePressure" value="1"/>
    </inkml:brush>
  </inkml:definitions>
  <inkml:trace contextRef="#ctx0" brushRef="#br0">0 1,'402'0,"-386"0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7T14:10:37.252"/>
    </inkml:context>
    <inkml:brush xml:id="br0">
      <inkml:brushProperty name="width" value="0.05" units="cm"/>
      <inkml:brushProperty name="height" value="0.05" units="cm"/>
      <inkml:brushProperty name="color" value="#B31166"/>
      <inkml:brushProperty name="ignorePressure" value="1"/>
    </inkml:brush>
  </inkml:definitions>
  <inkml:trace contextRef="#ctx0" brushRef="#br0">1 0,'9'542,"-9"-539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62EA33-47C1-4EAD-82E0-56E6460131C7}"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CC3BF1-B4B8-4556-AD58-7C6EBB1F5598}" type="slidenum">
              <a:rPr lang="en-US" smtClean="0"/>
              <a:t>‹#›</a:t>
            </a:fld>
            <a:endParaRPr lang="en-US"/>
          </a:p>
        </p:txBody>
      </p:sp>
    </p:spTree>
    <p:extLst>
      <p:ext uri="{BB962C8B-B14F-4D97-AF65-F5344CB8AC3E}">
        <p14:creationId xmlns:p14="http://schemas.microsoft.com/office/powerpoint/2010/main" val="3894666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CC3BF1-B4B8-4556-AD58-7C6EBB1F5598}" type="slidenum">
              <a:rPr lang="en-US" smtClean="0"/>
              <a:t>31</a:t>
            </a:fld>
            <a:endParaRPr lang="en-US"/>
          </a:p>
        </p:txBody>
      </p:sp>
    </p:spTree>
    <p:extLst>
      <p:ext uri="{BB962C8B-B14F-4D97-AF65-F5344CB8AC3E}">
        <p14:creationId xmlns:p14="http://schemas.microsoft.com/office/powerpoint/2010/main" val="21586899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C332CB72-6D4A-47C5-A6A0-D0FE6147A1CA}" type="datetime1">
              <a:rPr lang="en-US" smtClean="0"/>
              <a:t>1/15/2026</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Slide Number Placeholder 5"/>
          <p:cNvSpPr>
            <a:spLocks noGrp="1"/>
          </p:cNvSpPr>
          <p:nvPr>
            <p:ph type="sldNum" sz="quarter" idx="12"/>
          </p:nvPr>
        </p:nvSpPr>
        <p:spPr>
          <a:xfrm>
            <a:off x="10352540" y="295729"/>
            <a:ext cx="838199" cy="767687"/>
          </a:xfr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313124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1A565C-8732-48FA-A2EE-D5AD9ECDA6F4}" type="datetime1">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182774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3C5A0EB-9792-49E5-8DDB-F89DE62AA980}" type="datetime1">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690407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E54F15E-F3C8-4988-8C67-BC4177ADB736}" type="datetime1">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698629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07227C-EEB9-4C6B-AEBA-F1B77983CE9A}" type="datetime1">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289922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234F146-6790-46BE-8DDA-FF225E6D6048}" type="datetime1">
              <a:rPr lang="en-US" smtClean="0"/>
              <a:t>1/15/2026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899161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9CBAAE1-E3E7-43F5-BC74-6DC5E801F1B6}" type="datetime1">
              <a:rPr lang="en-US" smtClean="0"/>
              <a:t>1/15/2026</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091706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95439" y="6391838"/>
            <a:ext cx="990599" cy="304799"/>
          </a:xfrm>
        </p:spPr>
        <p:txBody>
          <a:bodyPr/>
          <a:lstStyle/>
          <a:p>
            <a:fld id="{4C3571E2-97AD-4A8A-9F10-A962F08777D1}" type="datetime1">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362784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653104" y="6391838"/>
            <a:ext cx="992135" cy="304799"/>
          </a:xfrm>
        </p:spPr>
        <p:txBody>
          <a:bodyPr/>
          <a:lstStyle/>
          <a:p>
            <a:fld id="{97EF0823-1B28-4218-AE4F-6F8750E902F6}" type="datetime1">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863783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AFBD6F-0A06-47C0-8600-76700FCA0BC1}" type="datetime1">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533678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B9D04-3807-43A4-BA2F-49257BCA53BF}" type="datetime1">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463210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C9A67A-2671-46B3-8B38-A2DDC0D35EF3}" type="datetime1">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18618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62E355-E08C-41D1-B11F-15C8CBDEB469}" type="datetime1">
              <a:rPr lang="en-US" smtClean="0"/>
              <a:t>1/15/2026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841118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p:txBody>
          <a:bodyPr/>
          <a:lstStyle/>
          <a:p>
            <a:fld id="{73224CEE-9C8E-4D33-B247-EB05037D39E6}" type="datetime1">
              <a:rPr lang="en-US" smtClean="0"/>
              <a:t>1/15/2026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61569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CB2828-D77E-442F-BCAF-2BB9B33750CF}" type="datetime1">
              <a:rPr lang="en-US" smtClean="0"/>
              <a:t>1/15/2026</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206180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39D4BC-F24C-42BC-933A-E6C87AE14D3E}" type="datetime1">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422323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6DB1F2-2658-4E31-8151-F2AB88740A1E}" type="datetime1">
              <a:rPr lang="en-US" smtClean="0"/>
              <a:t>1/15/2026</a:t>
            </a:fld>
            <a:endParaRPr lang="en-US"/>
          </a:p>
        </p:txBody>
      </p:sp>
      <p:sp>
        <p:nvSpPr>
          <p:cNvPr id="6" name="Footer Placeholder 5"/>
          <p:cNvSpPr>
            <a:spLocks noGrp="1"/>
          </p:cNvSpPr>
          <p:nvPr>
            <p:ph type="ftr" sz="quarter" idx="11"/>
          </p:nvPr>
        </p:nvSpPr>
        <p:spPr/>
        <p:txBody>
          <a:bodyPr/>
          <a:lstStyle/>
          <a:p>
            <a:pPr algn="l"/>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989105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DFDACE23-33D6-487A-942C-2D7E24B60873}" type="datetime1">
              <a:rPr lang="en-US" smtClean="0"/>
              <a:t>1/15/2026</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100432908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canr.msu.edu/od/business_office/Instructions%20for%20Quick%20Keys%20in%20VEND.docx" TargetMode="External"/><Relationship Id="rId2" Type="http://schemas.openxmlformats.org/officeDocument/2006/relationships/hyperlink" Target="https://www.canr.msu.edu/od/business_office/vend" TargetMode="External"/><Relationship Id="rId1" Type="http://schemas.openxmlformats.org/officeDocument/2006/relationships/slideLayout" Target="../slideLayouts/slideLayout7.xml"/><Relationship Id="rId4" Type="http://schemas.openxmlformats.org/officeDocument/2006/relationships/hyperlink" Target="https://www.youtube.com/watch?v=bw0gXI65L1A"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customXml" Target="../ink/ink2.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customXml" Target="../ink/ink1.xml"/><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customXml" Target="../ink/ink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8.xml"/><Relationship Id="rId18" Type="http://schemas.openxmlformats.org/officeDocument/2006/relationships/slide" Target="slide31.xml"/><Relationship Id="rId3" Type="http://schemas.openxmlformats.org/officeDocument/2006/relationships/slide" Target="slide4.xml"/><Relationship Id="rId21" Type="http://schemas.openxmlformats.org/officeDocument/2006/relationships/slide" Target="slide35.xml"/><Relationship Id="rId7" Type="http://schemas.openxmlformats.org/officeDocument/2006/relationships/slide" Target="slide8.xml"/><Relationship Id="rId12" Type="http://schemas.openxmlformats.org/officeDocument/2006/relationships/slide" Target="slide15.xml"/><Relationship Id="rId17" Type="http://schemas.openxmlformats.org/officeDocument/2006/relationships/slide" Target="slide26.xml"/><Relationship Id="rId2" Type="http://schemas.openxmlformats.org/officeDocument/2006/relationships/slide" Target="slide3.xml"/><Relationship Id="rId16" Type="http://schemas.openxmlformats.org/officeDocument/2006/relationships/slide" Target="slide23.xml"/><Relationship Id="rId20" Type="http://schemas.openxmlformats.org/officeDocument/2006/relationships/slide" Target="slide28.xml"/><Relationship Id="rId1" Type="http://schemas.openxmlformats.org/officeDocument/2006/relationships/slideLayout" Target="../slideLayouts/slideLayout9.xml"/><Relationship Id="rId6" Type="http://schemas.openxmlformats.org/officeDocument/2006/relationships/slide" Target="slide7.xml"/><Relationship Id="rId11" Type="http://schemas.openxmlformats.org/officeDocument/2006/relationships/slide" Target="slide14.xml"/><Relationship Id="rId5" Type="http://schemas.openxmlformats.org/officeDocument/2006/relationships/slide" Target="slide6.xml"/><Relationship Id="rId15" Type="http://schemas.openxmlformats.org/officeDocument/2006/relationships/slide" Target="slide21.xml"/><Relationship Id="rId23" Type="http://schemas.openxmlformats.org/officeDocument/2006/relationships/slide" Target="slide52.xml"/><Relationship Id="rId10" Type="http://schemas.openxmlformats.org/officeDocument/2006/relationships/slide" Target="slide12.xml"/><Relationship Id="rId19" Type="http://schemas.openxmlformats.org/officeDocument/2006/relationships/slide" Target="slide27.xml"/><Relationship Id="rId4" Type="http://schemas.openxmlformats.org/officeDocument/2006/relationships/slide" Target="slide5.xml"/><Relationship Id="rId9" Type="http://schemas.openxmlformats.org/officeDocument/2006/relationships/slide" Target="slide11.xml"/><Relationship Id="rId14" Type="http://schemas.openxmlformats.org/officeDocument/2006/relationships/slide" Target="slide20.xml"/><Relationship Id="rId22" Type="http://schemas.openxmlformats.org/officeDocument/2006/relationships/slide" Target="slide5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hyperlink" Target="mailto:msue@vend.msu.edu" TargetMode="External"/><Relationship Id="rId2" Type="http://schemas.openxmlformats.org/officeDocument/2006/relationships/hyperlink" Target="mailto:msue.vend@msu.edu" TargetMode="Externa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www.canr.msu.edu/od/business_office/vend" TargetMode="External"/><Relationship Id="rId2" Type="http://schemas.openxmlformats.org/officeDocument/2006/relationships/hyperlink" Target="mailto:msue.vend@msu.edu"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7.png"/><Relationship Id="rId5" Type="http://schemas.microsoft.com/office/2007/relationships/hdphoto" Target="../media/hdphoto2.wdp"/><Relationship Id="rId4" Type="http://schemas.openxmlformats.org/officeDocument/2006/relationships/image" Target="../media/image56.png"/><Relationship Id="rId9"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svg"/></Relationships>
</file>

<file path=ppt/slides/_rels/slide32.xml.rels><?xml version="1.0" encoding="UTF-8" standalone="yes"?>
<Relationships xmlns="http://schemas.openxmlformats.org/package/2006/relationships"><Relationship Id="rId2" Type="http://schemas.openxmlformats.org/officeDocument/2006/relationships/hyperlink" Target="mailto:msue.vend@msu.edu" TargetMode="Externa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Layout" Target="../slideLayouts/slideLayout8.xml"/><Relationship Id="rId4" Type="http://schemas.openxmlformats.org/officeDocument/2006/relationships/image" Target="../media/image5.svg"/></Relationships>
</file>

<file path=ppt/slides/_rels/slide34.xml.rels><?xml version="1.0" encoding="UTF-8" standalone="yes"?>
<Relationships xmlns="http://schemas.openxmlformats.org/package/2006/relationships"><Relationship Id="rId3" Type="http://schemas.openxmlformats.org/officeDocument/2006/relationships/hyperlink" Target="mailto:msue.vend@msu.edu" TargetMode="External"/><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mailto:msue.vend@msu.edu" TargetMode="External"/><Relationship Id="rId2" Type="http://schemas.openxmlformats.org/officeDocument/2006/relationships/hyperlink" Target="https://www.canr.msu.edu/od/business_office/vend" TargetMode="External"/><Relationship Id="rId1" Type="http://schemas.openxmlformats.org/officeDocument/2006/relationships/slideLayout" Target="../slideLayouts/slideLayout9.xml"/><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2" Type="http://schemas.openxmlformats.org/officeDocument/2006/relationships/hyperlink" Target="mailto:msue.vend@msu.edu" TargetMode="Externa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msue.vend@msu.edu" TargetMode="External"/><Relationship Id="rId1" Type="http://schemas.openxmlformats.org/officeDocument/2006/relationships/slideLayout" Target="../slideLayouts/slideLayout6.xml"/><Relationship Id="rId5" Type="http://schemas.openxmlformats.org/officeDocument/2006/relationships/image" Target="../media/image5.sv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mailto:msue.vend@msu.edu"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mailto:msue.vend@msu.edu" TargetMode="Externa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mailto:msue.vend@msu.edu"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hyperlink" Target="https://train.msue.msu.edu/vend/story.html" TargetMode="External"/><Relationship Id="rId7"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15.xml"/><Relationship Id="rId6" Type="http://schemas.openxmlformats.org/officeDocument/2006/relationships/hyperlink" Target="http://www.vendhq.com/login" TargetMode="External"/><Relationship Id="rId5" Type="http://schemas.openxmlformats.org/officeDocument/2006/relationships/hyperlink" Target="mailto:msue.vend@msu.edu" TargetMode="Externa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hyperlink" Target="mailto:msue.vend@msu.edu" TargetMode="External"/><Relationship Id="rId2" Type="http://schemas.openxmlformats.org/officeDocument/2006/relationships/hyperlink" Target="https://www.canr.msu.edu/od/business_office/SOP%20CR-DEP%20and%20GIFT_Gift%20Form%20v2.pdf"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2.xml.rels><?xml version="1.0" encoding="UTF-8" standalone="yes"?>
<Relationships xmlns="http://schemas.openxmlformats.org/package/2006/relationships"><Relationship Id="rId2" Type="http://schemas.openxmlformats.org/officeDocument/2006/relationships/hyperlink" Target="mailto:msue.vend@msu.edu"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6031F-147B-4D7E-8FC4-3F893632A120}"/>
              </a:ext>
            </a:extLst>
          </p:cNvPr>
          <p:cNvSpPr>
            <a:spLocks noGrp="1"/>
          </p:cNvSpPr>
          <p:nvPr>
            <p:ph type="ctrTitle"/>
          </p:nvPr>
        </p:nvSpPr>
        <p:spPr>
          <a:xfrm>
            <a:off x="1154955" y="2099733"/>
            <a:ext cx="8825658" cy="1640994"/>
          </a:xfrm>
        </p:spPr>
        <p:txBody>
          <a:bodyPr/>
          <a:lstStyle/>
          <a:p>
            <a:r>
              <a:rPr lang="en-US"/>
              <a:t>Lightspeed           </a:t>
            </a:r>
            <a:br>
              <a:rPr lang="en-US"/>
            </a:br>
            <a:r>
              <a:rPr lang="en-US" sz="2800"/>
              <a:t>(formerly vend)</a:t>
            </a:r>
            <a:endParaRPr lang="en-US"/>
          </a:p>
        </p:txBody>
      </p:sp>
      <p:sp>
        <p:nvSpPr>
          <p:cNvPr id="3" name="Subtitle 2">
            <a:extLst>
              <a:ext uri="{FF2B5EF4-FFF2-40B4-BE49-F238E27FC236}">
                <a16:creationId xmlns:a16="http://schemas.microsoft.com/office/drawing/2014/main" id="{F3C0996C-0A6B-4648-88F3-8D232967732A}"/>
              </a:ext>
            </a:extLst>
          </p:cNvPr>
          <p:cNvSpPr>
            <a:spLocks noGrp="1"/>
          </p:cNvSpPr>
          <p:nvPr>
            <p:ph type="subTitle" idx="1"/>
          </p:nvPr>
        </p:nvSpPr>
        <p:spPr/>
        <p:txBody>
          <a:bodyPr>
            <a:normAutofit fontScale="85000" lnSpcReduction="20000"/>
          </a:bodyPr>
          <a:lstStyle/>
          <a:p>
            <a:pPr>
              <a:lnSpc>
                <a:spcPct val="90000"/>
              </a:lnSpc>
            </a:pPr>
            <a:r>
              <a:rPr lang="en-US" sz="1800" cap="none" dirty="0">
                <a:solidFill>
                  <a:schemeClr val="accent6">
                    <a:lumMod val="60000"/>
                    <a:lumOff val="40000"/>
                  </a:schemeClr>
                </a:solidFill>
              </a:rPr>
              <a:t>An instruction booklet</a:t>
            </a:r>
          </a:p>
          <a:p>
            <a:pPr>
              <a:lnSpc>
                <a:spcPct val="90000"/>
              </a:lnSpc>
            </a:pPr>
            <a:r>
              <a:rPr lang="en-US" sz="1800" cap="none" dirty="0">
                <a:solidFill>
                  <a:schemeClr val="accent6">
                    <a:lumMod val="60000"/>
                    <a:lumOff val="40000"/>
                  </a:schemeClr>
                </a:solidFill>
              </a:rPr>
              <a:t>Updated </a:t>
            </a:r>
            <a:r>
              <a:rPr lang="en-US" sz="1800" cap="none">
                <a:solidFill>
                  <a:schemeClr val="accent6">
                    <a:lumMod val="60000"/>
                    <a:lumOff val="40000"/>
                  </a:schemeClr>
                </a:solidFill>
              </a:rPr>
              <a:t>January 2026</a:t>
            </a:r>
            <a:endParaRPr lang="en-US" sz="1800" cap="none" dirty="0">
              <a:solidFill>
                <a:schemeClr val="accent6">
                  <a:lumMod val="60000"/>
                  <a:lumOff val="40000"/>
                </a:schemeClr>
              </a:solidFill>
            </a:endParaRPr>
          </a:p>
          <a:p>
            <a:pPr>
              <a:lnSpc>
                <a:spcPct val="90000"/>
              </a:lnSpc>
            </a:pPr>
            <a:r>
              <a:rPr lang="en-US" sz="1800" cap="none" dirty="0">
                <a:solidFill>
                  <a:schemeClr val="accent6">
                    <a:lumMod val="60000"/>
                    <a:lumOff val="40000"/>
                  </a:schemeClr>
                </a:solidFill>
              </a:rPr>
              <a:t>Created by: Kelli Kolasa/Silvija Haas</a:t>
            </a:r>
          </a:p>
          <a:p>
            <a:endParaRPr lang="en-US" dirty="0"/>
          </a:p>
        </p:txBody>
      </p:sp>
      <p:pic>
        <p:nvPicPr>
          <p:cNvPr id="4" name="Picture 3">
            <a:extLst>
              <a:ext uri="{FF2B5EF4-FFF2-40B4-BE49-F238E27FC236}">
                <a16:creationId xmlns:a16="http://schemas.microsoft.com/office/drawing/2014/main" id="{925B18C2-E5A0-4D30-A6CD-DDE72221EB8A}"/>
              </a:ext>
            </a:extLst>
          </p:cNvPr>
          <p:cNvPicPr>
            <a:picLocks noChangeAspect="1"/>
          </p:cNvPicPr>
          <p:nvPr/>
        </p:nvPicPr>
        <p:blipFill>
          <a:blip r:embed="rId2"/>
          <a:stretch>
            <a:fillRect/>
          </a:stretch>
        </p:blipFill>
        <p:spPr>
          <a:xfrm>
            <a:off x="1229660" y="3868528"/>
            <a:ext cx="2638425" cy="781050"/>
          </a:xfrm>
          <a:prstGeom prst="rect">
            <a:avLst/>
          </a:prstGeom>
        </p:spPr>
      </p:pic>
      <p:sp>
        <p:nvSpPr>
          <p:cNvPr id="5" name="Slide Number Placeholder 4">
            <a:extLst>
              <a:ext uri="{FF2B5EF4-FFF2-40B4-BE49-F238E27FC236}">
                <a16:creationId xmlns:a16="http://schemas.microsoft.com/office/drawing/2014/main" id="{9147EDDE-3FF8-4B15-88D6-8A24309249F6}"/>
              </a:ext>
            </a:extLst>
          </p:cNvPr>
          <p:cNvSpPr>
            <a:spLocks noGrp="1"/>
          </p:cNvSpPr>
          <p:nvPr>
            <p:ph type="sldNum" sz="quarter" idx="12"/>
          </p:nvPr>
        </p:nvSpPr>
        <p:spPr/>
        <p:txBody>
          <a:bodyPr/>
          <a:lstStyle/>
          <a:p>
            <a:fld id="{3A98EE3D-8CD1-4C3F-BD1C-C98C9596463C}" type="slidenum">
              <a:rPr lang="en-US" smtClean="0"/>
              <a:t>1</a:t>
            </a:fld>
            <a:endParaRPr lang="en-US"/>
          </a:p>
        </p:txBody>
      </p:sp>
    </p:spTree>
    <p:extLst>
      <p:ext uri="{BB962C8B-B14F-4D97-AF65-F5344CB8AC3E}">
        <p14:creationId xmlns:p14="http://schemas.microsoft.com/office/powerpoint/2010/main" val="1035616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A2C16-77BA-4762-B4C8-BA13BCCC7D51}"/>
              </a:ext>
            </a:extLst>
          </p:cNvPr>
          <p:cNvSpPr>
            <a:spLocks noGrp="1"/>
          </p:cNvSpPr>
          <p:nvPr>
            <p:ph type="title"/>
          </p:nvPr>
        </p:nvSpPr>
        <p:spPr/>
        <p:txBody>
          <a:bodyPr/>
          <a:lstStyle/>
          <a:p>
            <a:r>
              <a:rPr lang="en-US"/>
              <a:t>Customers, part 2</a:t>
            </a:r>
          </a:p>
        </p:txBody>
      </p:sp>
      <p:pic>
        <p:nvPicPr>
          <p:cNvPr id="4" name="Picture 3">
            <a:extLst>
              <a:ext uri="{FF2B5EF4-FFF2-40B4-BE49-F238E27FC236}">
                <a16:creationId xmlns:a16="http://schemas.microsoft.com/office/drawing/2014/main" id="{FBE3C786-5553-4670-ADB6-0321E9C058C1}"/>
              </a:ext>
            </a:extLst>
          </p:cNvPr>
          <p:cNvPicPr>
            <a:picLocks noChangeAspect="1"/>
          </p:cNvPicPr>
          <p:nvPr/>
        </p:nvPicPr>
        <p:blipFill rotWithShape="1">
          <a:blip r:embed="rId2"/>
          <a:srcRect t="5673" r="37903" b="22484"/>
          <a:stretch/>
        </p:blipFill>
        <p:spPr>
          <a:xfrm>
            <a:off x="962374" y="2405762"/>
            <a:ext cx="2563065" cy="1634805"/>
          </a:xfrm>
          <a:prstGeom prst="rect">
            <a:avLst/>
          </a:prstGeom>
        </p:spPr>
      </p:pic>
      <p:sp>
        <p:nvSpPr>
          <p:cNvPr id="5" name="TextBox 4">
            <a:extLst>
              <a:ext uri="{FF2B5EF4-FFF2-40B4-BE49-F238E27FC236}">
                <a16:creationId xmlns:a16="http://schemas.microsoft.com/office/drawing/2014/main" id="{7C49F174-5F24-4103-83DC-32E822C48D97}"/>
              </a:ext>
            </a:extLst>
          </p:cNvPr>
          <p:cNvSpPr txBox="1"/>
          <p:nvPr/>
        </p:nvSpPr>
        <p:spPr>
          <a:xfrm>
            <a:off x="491319" y="4130005"/>
            <a:ext cx="3341772" cy="1477328"/>
          </a:xfrm>
          <a:prstGeom prst="rect">
            <a:avLst/>
          </a:prstGeom>
          <a:noFill/>
          <a:ln>
            <a:solidFill>
              <a:schemeClr val="accent1">
                <a:lumMod val="50000"/>
              </a:schemeClr>
            </a:solidFill>
          </a:ln>
        </p:spPr>
        <p:txBody>
          <a:bodyPr wrap="square" rtlCol="0">
            <a:spAutoFit/>
          </a:bodyPr>
          <a:lstStyle/>
          <a:p>
            <a:r>
              <a:rPr lang="en-US">
                <a:solidFill>
                  <a:schemeClr val="accent1">
                    <a:lumMod val="50000"/>
                  </a:schemeClr>
                </a:solidFill>
              </a:rPr>
              <a:t>I started typing in a phone number.  The matching customer result popped up. To add this customer to the sale, click on the name.</a:t>
            </a:r>
          </a:p>
        </p:txBody>
      </p:sp>
      <p:sp>
        <p:nvSpPr>
          <p:cNvPr id="7" name="Arrow: Bent 6">
            <a:extLst>
              <a:ext uri="{FF2B5EF4-FFF2-40B4-BE49-F238E27FC236}">
                <a16:creationId xmlns:a16="http://schemas.microsoft.com/office/drawing/2014/main" id="{5D05C3DD-1B2F-4DA1-8EE9-A95C31D840A4}"/>
              </a:ext>
            </a:extLst>
          </p:cNvPr>
          <p:cNvSpPr/>
          <p:nvPr/>
        </p:nvSpPr>
        <p:spPr>
          <a:xfrm>
            <a:off x="491319" y="2625946"/>
            <a:ext cx="556476" cy="150406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descr="Graphical user interface&#10;&#10;Description automatically generated">
            <a:extLst>
              <a:ext uri="{FF2B5EF4-FFF2-40B4-BE49-F238E27FC236}">
                <a16:creationId xmlns:a16="http://schemas.microsoft.com/office/drawing/2014/main" id="{E494556B-98C9-4C34-8313-7E6BD06E903F}"/>
              </a:ext>
            </a:extLst>
          </p:cNvPr>
          <p:cNvPicPr>
            <a:picLocks noChangeAspect="1"/>
          </p:cNvPicPr>
          <p:nvPr/>
        </p:nvPicPr>
        <p:blipFill rotWithShape="1">
          <a:blip r:embed="rId3"/>
          <a:srcRect l="20230" t="30350" r="71496" b="57859"/>
          <a:stretch/>
        </p:blipFill>
        <p:spPr bwMode="auto">
          <a:xfrm>
            <a:off x="4340142" y="2488889"/>
            <a:ext cx="3286125" cy="1078182"/>
          </a:xfrm>
          <a:prstGeom prst="rect">
            <a:avLst/>
          </a:prstGeom>
          <a:ln>
            <a:noFill/>
          </a:ln>
          <a:extLst>
            <a:ext uri="{53640926-AAD7-44D8-BBD7-CCE9431645EC}">
              <a14:shadowObscured xmlns:a14="http://schemas.microsoft.com/office/drawing/2010/main"/>
            </a:ext>
          </a:extLst>
        </p:spPr>
      </p:pic>
      <p:sp>
        <p:nvSpPr>
          <p:cNvPr id="9" name="Arrow: Bent 8">
            <a:extLst>
              <a:ext uri="{FF2B5EF4-FFF2-40B4-BE49-F238E27FC236}">
                <a16:creationId xmlns:a16="http://schemas.microsoft.com/office/drawing/2014/main" id="{3FD9B250-885F-475B-865B-C196FFF4FB05}"/>
              </a:ext>
            </a:extLst>
          </p:cNvPr>
          <p:cNvSpPr/>
          <p:nvPr/>
        </p:nvSpPr>
        <p:spPr>
          <a:xfrm>
            <a:off x="3945440" y="2663106"/>
            <a:ext cx="450120" cy="1005235"/>
          </a:xfrm>
          <a:prstGeom prst="bentArrow">
            <a:avLst/>
          </a:prstGeom>
          <a:solidFill>
            <a:schemeClr val="tx2">
              <a:lumMod val="90000"/>
              <a:lumOff val="10000"/>
            </a:schemeClr>
          </a:solid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6E8EFE3E-D8AE-44D3-807A-D01DF0D01CCF}"/>
              </a:ext>
            </a:extLst>
          </p:cNvPr>
          <p:cNvSpPr txBox="1"/>
          <p:nvPr/>
        </p:nvSpPr>
        <p:spPr>
          <a:xfrm>
            <a:off x="3917184" y="3668341"/>
            <a:ext cx="3897492" cy="2308324"/>
          </a:xfrm>
          <a:prstGeom prst="rect">
            <a:avLst/>
          </a:prstGeom>
          <a:noFill/>
          <a:ln>
            <a:solidFill>
              <a:schemeClr val="tx2">
                <a:lumMod val="90000"/>
                <a:lumOff val="10000"/>
              </a:schemeClr>
            </a:solidFill>
          </a:ln>
        </p:spPr>
        <p:txBody>
          <a:bodyPr wrap="square" rtlCol="0">
            <a:spAutoFit/>
          </a:bodyPr>
          <a:lstStyle/>
          <a:p>
            <a:r>
              <a:rPr lang="en-US">
                <a:solidFill>
                  <a:schemeClr val="tx2">
                    <a:lumMod val="90000"/>
                    <a:lumOff val="10000"/>
                  </a:schemeClr>
                </a:solidFill>
              </a:rPr>
              <a:t>I started typing in the customer's name and they do not exist. Click “add” as a new customer. A new screen will pop up and you can add their email &amp; phone number. </a:t>
            </a:r>
          </a:p>
          <a:p>
            <a:r>
              <a:rPr lang="en-US">
                <a:solidFill>
                  <a:schemeClr val="tx2">
                    <a:lumMod val="90000"/>
                    <a:lumOff val="10000"/>
                  </a:schemeClr>
                </a:solidFill>
              </a:rPr>
              <a:t>When searching, be careful on spelling, typos, etc.</a:t>
            </a:r>
          </a:p>
        </p:txBody>
      </p:sp>
      <p:pic>
        <p:nvPicPr>
          <p:cNvPr id="11" name="Picture 10">
            <a:extLst>
              <a:ext uri="{FF2B5EF4-FFF2-40B4-BE49-F238E27FC236}">
                <a16:creationId xmlns:a16="http://schemas.microsoft.com/office/drawing/2014/main" id="{40B6C5E2-E57F-4B70-A1A2-72496AF9E09B}"/>
              </a:ext>
            </a:extLst>
          </p:cNvPr>
          <p:cNvPicPr>
            <a:picLocks noChangeAspect="1"/>
          </p:cNvPicPr>
          <p:nvPr/>
        </p:nvPicPr>
        <p:blipFill>
          <a:blip r:embed="rId4"/>
          <a:stretch>
            <a:fillRect/>
          </a:stretch>
        </p:blipFill>
        <p:spPr>
          <a:xfrm>
            <a:off x="8086279" y="2443420"/>
            <a:ext cx="3804428" cy="2904102"/>
          </a:xfrm>
          <a:prstGeom prst="rect">
            <a:avLst/>
          </a:prstGeom>
          <a:ln>
            <a:solidFill>
              <a:schemeClr val="accent3">
                <a:lumMod val="75000"/>
              </a:schemeClr>
            </a:solidFill>
          </a:ln>
        </p:spPr>
      </p:pic>
      <p:sp>
        <p:nvSpPr>
          <p:cNvPr id="13" name="TextBox 12">
            <a:extLst>
              <a:ext uri="{FF2B5EF4-FFF2-40B4-BE49-F238E27FC236}">
                <a16:creationId xmlns:a16="http://schemas.microsoft.com/office/drawing/2014/main" id="{41728AED-ACCE-4391-9E69-A74DA5063F94}"/>
              </a:ext>
            </a:extLst>
          </p:cNvPr>
          <p:cNvSpPr txBox="1"/>
          <p:nvPr/>
        </p:nvSpPr>
        <p:spPr>
          <a:xfrm>
            <a:off x="8086278" y="5366398"/>
            <a:ext cx="3804427" cy="1015663"/>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solidFill>
                  <a:schemeClr val="accent3">
                    <a:lumMod val="75000"/>
                  </a:schemeClr>
                </a:solidFill>
              </a:rPr>
              <a:t>Enter first, last name, email &amp; phone number, then create.</a:t>
            </a:r>
          </a:p>
          <a:p>
            <a:r>
              <a:rPr lang="en-US" sz="1200">
                <a:solidFill>
                  <a:schemeClr val="accent3">
                    <a:lumMod val="75000"/>
                  </a:schemeClr>
                </a:solidFill>
              </a:rPr>
              <a:t>Do not create customer group. Do not change to opt-in to marketing &amp; promotional emails.</a:t>
            </a:r>
          </a:p>
        </p:txBody>
      </p:sp>
      <p:sp>
        <p:nvSpPr>
          <p:cNvPr id="18" name="Arrow: Right 17">
            <a:extLst>
              <a:ext uri="{FF2B5EF4-FFF2-40B4-BE49-F238E27FC236}">
                <a16:creationId xmlns:a16="http://schemas.microsoft.com/office/drawing/2014/main" id="{5CAD7431-C280-4246-8F32-CDF2F76AF7BA}"/>
              </a:ext>
            </a:extLst>
          </p:cNvPr>
          <p:cNvSpPr/>
          <p:nvPr/>
        </p:nvSpPr>
        <p:spPr>
          <a:xfrm rot="5400000">
            <a:off x="8546725" y="3146252"/>
            <a:ext cx="205099" cy="15382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19" name="Arrow: Right 18">
            <a:extLst>
              <a:ext uri="{FF2B5EF4-FFF2-40B4-BE49-F238E27FC236}">
                <a16:creationId xmlns:a16="http://schemas.microsoft.com/office/drawing/2014/main" id="{A8A98D24-CED7-474E-94A4-649BD219E2AA}"/>
              </a:ext>
            </a:extLst>
          </p:cNvPr>
          <p:cNvSpPr/>
          <p:nvPr/>
        </p:nvSpPr>
        <p:spPr>
          <a:xfrm rot="5400000">
            <a:off x="10459558" y="3146253"/>
            <a:ext cx="205099" cy="15382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0" name="Arrow: Right 19">
            <a:extLst>
              <a:ext uri="{FF2B5EF4-FFF2-40B4-BE49-F238E27FC236}">
                <a16:creationId xmlns:a16="http://schemas.microsoft.com/office/drawing/2014/main" id="{0204055B-EB21-4097-9E46-8AFAEF0F11A9}"/>
              </a:ext>
            </a:extLst>
          </p:cNvPr>
          <p:cNvSpPr/>
          <p:nvPr/>
        </p:nvSpPr>
        <p:spPr>
          <a:xfrm rot="5400000">
            <a:off x="8930762" y="3490159"/>
            <a:ext cx="205099" cy="15382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1" name="Arrow: Right 20">
            <a:extLst>
              <a:ext uri="{FF2B5EF4-FFF2-40B4-BE49-F238E27FC236}">
                <a16:creationId xmlns:a16="http://schemas.microsoft.com/office/drawing/2014/main" id="{0A4AA262-10B5-42FE-A827-9989DAC2DDBF}"/>
              </a:ext>
            </a:extLst>
          </p:cNvPr>
          <p:cNvSpPr/>
          <p:nvPr/>
        </p:nvSpPr>
        <p:spPr>
          <a:xfrm rot="5400000">
            <a:off x="10835050" y="3490159"/>
            <a:ext cx="205099" cy="153824"/>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2" name="&quot;Not Allowed&quot; Symbol 21">
            <a:extLst>
              <a:ext uri="{FF2B5EF4-FFF2-40B4-BE49-F238E27FC236}">
                <a16:creationId xmlns:a16="http://schemas.microsoft.com/office/drawing/2014/main" id="{38005726-6A6E-4435-9C7E-A2E39A0064FB}"/>
              </a:ext>
            </a:extLst>
          </p:cNvPr>
          <p:cNvSpPr/>
          <p:nvPr/>
        </p:nvSpPr>
        <p:spPr>
          <a:xfrm>
            <a:off x="8500188" y="4228213"/>
            <a:ext cx="298172" cy="216810"/>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quot;Not Allowed&quot; Symbol 23">
            <a:extLst>
              <a:ext uri="{FF2B5EF4-FFF2-40B4-BE49-F238E27FC236}">
                <a16:creationId xmlns:a16="http://schemas.microsoft.com/office/drawing/2014/main" id="{CD3064E5-6969-4F9C-A6C6-381DA42BCB4F}"/>
              </a:ext>
            </a:extLst>
          </p:cNvPr>
          <p:cNvSpPr/>
          <p:nvPr/>
        </p:nvSpPr>
        <p:spPr>
          <a:xfrm>
            <a:off x="10639020" y="4163330"/>
            <a:ext cx="298172" cy="216810"/>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E99F4EC6-01C1-4C2D-B59D-D17EB1018DDB}"/>
              </a:ext>
            </a:extLst>
          </p:cNvPr>
          <p:cNvSpPr>
            <a:spLocks noGrp="1"/>
          </p:cNvSpPr>
          <p:nvPr>
            <p:ph type="sldNum" sz="quarter" idx="12"/>
          </p:nvPr>
        </p:nvSpPr>
        <p:spPr/>
        <p:txBody>
          <a:bodyPr/>
          <a:lstStyle/>
          <a:p>
            <a:fld id="{3A98EE3D-8CD1-4C3F-BD1C-C98C9596463C}" type="slidenum">
              <a:rPr lang="en-US" smtClean="0"/>
              <a:t>10</a:t>
            </a:fld>
            <a:endParaRPr lang="en-US"/>
          </a:p>
        </p:txBody>
      </p:sp>
    </p:spTree>
    <p:extLst>
      <p:ext uri="{BB962C8B-B14F-4D97-AF65-F5344CB8AC3E}">
        <p14:creationId xmlns:p14="http://schemas.microsoft.com/office/powerpoint/2010/main" val="81308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346B6-1D15-4558-95A0-D9EE89A58D2A}"/>
              </a:ext>
            </a:extLst>
          </p:cNvPr>
          <p:cNvSpPr>
            <a:spLocks noGrp="1"/>
          </p:cNvSpPr>
          <p:nvPr>
            <p:ph type="title"/>
          </p:nvPr>
        </p:nvSpPr>
        <p:spPr/>
        <p:txBody>
          <a:bodyPr anchor="ctr">
            <a:normAutofit/>
          </a:bodyPr>
          <a:lstStyle/>
          <a:p>
            <a:r>
              <a:rPr lang="en-US" sz="3200">
                <a:solidFill>
                  <a:srgbClr val="EBEBEB"/>
                </a:solidFill>
              </a:rPr>
              <a:t>Products</a:t>
            </a:r>
          </a:p>
        </p:txBody>
      </p:sp>
      <p:sp>
        <p:nvSpPr>
          <p:cNvPr id="4" name="Slide Number Placeholder 3">
            <a:extLst>
              <a:ext uri="{FF2B5EF4-FFF2-40B4-BE49-F238E27FC236}">
                <a16:creationId xmlns:a16="http://schemas.microsoft.com/office/drawing/2014/main" id="{1958E4BB-AC11-4BF0-B96B-900575B1EEBC}"/>
              </a:ext>
            </a:extLst>
          </p:cNvPr>
          <p:cNvSpPr>
            <a:spLocks noGrp="1"/>
          </p:cNvSpPr>
          <p:nvPr>
            <p:ph type="sldNum" sz="quarter" idx="12"/>
          </p:nvPr>
        </p:nvSpPr>
        <p:spPr/>
        <p:txBody>
          <a:bodyPr/>
          <a:lstStyle/>
          <a:p>
            <a:fld id="{3A98EE3D-8CD1-4C3F-BD1C-C98C9596463C}" type="slidenum">
              <a:rPr lang="en-US" smtClean="0"/>
              <a:t>11</a:t>
            </a:fld>
            <a:endParaRPr lang="en-US"/>
          </a:p>
        </p:txBody>
      </p:sp>
      <p:sp>
        <p:nvSpPr>
          <p:cNvPr id="7" name="Title 3">
            <a:extLst>
              <a:ext uri="{FF2B5EF4-FFF2-40B4-BE49-F238E27FC236}">
                <a16:creationId xmlns:a16="http://schemas.microsoft.com/office/drawing/2014/main" id="{42875A39-6FD8-47AA-8296-5335C08E554C}"/>
              </a:ext>
            </a:extLst>
          </p:cNvPr>
          <p:cNvSpPr txBox="1">
            <a:spLocks/>
          </p:cNvSpPr>
          <p:nvPr/>
        </p:nvSpPr>
        <p:spPr bwMode="gray">
          <a:xfrm>
            <a:off x="4886325" y="781050"/>
            <a:ext cx="7067550" cy="5882612"/>
          </a:xfrm>
          <a:prstGeom prst="rect">
            <a:avLst/>
          </a:prstGeom>
        </p:spPr>
        <p:txBody>
          <a:bodyPr vert="horz" lIns="91440" tIns="45720" rIns="91440" bIns="45720" rtlCol="0" anchor="ctr">
            <a:normAutofit fontScale="90000" lnSpcReduction="10000"/>
          </a:bodyPr>
          <a:lstStyle>
            <a:lvl1pPr algn="l" defTabSz="457200" rtl="0" eaLnBrk="1" latinLnBrk="0" hangingPunct="1">
              <a:spcBef>
                <a:spcPct val="0"/>
              </a:spcBef>
              <a:buNone/>
              <a:defRPr sz="2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a:solidFill>
                  <a:srgbClr val="002060"/>
                </a:solidFill>
              </a:rPr>
              <a:t>A product is the item created to sell to customers.  </a:t>
            </a:r>
          </a:p>
          <a:p>
            <a:r>
              <a:rPr lang="en-US" sz="1800">
                <a:solidFill>
                  <a:srgbClr val="002060"/>
                </a:solidFill>
              </a:rPr>
              <a:t>Lightspeed admin creates each product and makes available in the system.</a:t>
            </a:r>
            <a:br>
              <a:rPr lang="en-US" sz="1800">
                <a:solidFill>
                  <a:srgbClr val="002060"/>
                </a:solidFill>
              </a:rPr>
            </a:br>
            <a:br>
              <a:rPr lang="en-US" sz="1800">
                <a:solidFill>
                  <a:srgbClr val="002060"/>
                </a:solidFill>
              </a:rPr>
            </a:br>
            <a:r>
              <a:rPr lang="en-US" sz="1800">
                <a:solidFill>
                  <a:srgbClr val="002060"/>
                </a:solidFill>
              </a:rPr>
              <a:t>Information collected for new products include:</a:t>
            </a:r>
            <a:br>
              <a:rPr lang="en-US" sz="1800">
                <a:solidFill>
                  <a:srgbClr val="002060"/>
                </a:solidFill>
              </a:rPr>
            </a:br>
            <a:r>
              <a:rPr lang="en-US" sz="1800">
                <a:solidFill>
                  <a:srgbClr val="002060"/>
                </a:solidFill>
              </a:rPr>
              <a:t>1. Name of the item</a:t>
            </a:r>
            <a:br>
              <a:rPr lang="en-US" sz="1800">
                <a:solidFill>
                  <a:srgbClr val="002060"/>
                </a:solidFill>
              </a:rPr>
            </a:br>
            <a:r>
              <a:rPr lang="en-US" sz="1800">
                <a:solidFill>
                  <a:srgbClr val="002060"/>
                </a:solidFill>
              </a:rPr>
              <a:t>2. Cost per unit (include any shipping/discounts)</a:t>
            </a:r>
            <a:br>
              <a:rPr lang="en-US" sz="1800">
                <a:solidFill>
                  <a:srgbClr val="002060"/>
                </a:solidFill>
              </a:rPr>
            </a:br>
            <a:r>
              <a:rPr lang="en-US" sz="1800">
                <a:solidFill>
                  <a:srgbClr val="002060"/>
                </a:solidFill>
              </a:rPr>
              <a:t>3. How long should the product be available to sell?</a:t>
            </a:r>
            <a:br>
              <a:rPr lang="en-US" sz="1800">
                <a:solidFill>
                  <a:srgbClr val="002060"/>
                </a:solidFill>
              </a:rPr>
            </a:br>
            <a:r>
              <a:rPr lang="en-US" sz="1800">
                <a:solidFill>
                  <a:srgbClr val="002060"/>
                </a:solidFill>
              </a:rPr>
              <a:t>4. Account/sub account for income</a:t>
            </a:r>
            <a:br>
              <a:rPr lang="en-US" sz="1800">
                <a:solidFill>
                  <a:srgbClr val="002060"/>
                </a:solidFill>
              </a:rPr>
            </a:br>
            <a:r>
              <a:rPr lang="en-US" sz="1800">
                <a:solidFill>
                  <a:srgbClr val="002060"/>
                </a:solidFill>
              </a:rPr>
              <a:t>5. Sales tax</a:t>
            </a:r>
            <a:br>
              <a:rPr lang="en-US" sz="1800">
                <a:solidFill>
                  <a:srgbClr val="002060"/>
                </a:solidFill>
              </a:rPr>
            </a:br>
            <a:br>
              <a:rPr lang="en-US" sz="1800">
                <a:solidFill>
                  <a:srgbClr val="002060"/>
                </a:solidFill>
              </a:rPr>
            </a:br>
            <a:r>
              <a:rPr lang="en-US" sz="1600">
                <a:solidFill>
                  <a:srgbClr val="002060"/>
                </a:solidFill>
              </a:rPr>
              <a:t>Where applicable, a pricing model is applied to cover costs like shipping or additional expenses incurred to get the product to your Extension location.</a:t>
            </a:r>
            <a:br>
              <a:rPr lang="en-US" sz="1800">
                <a:solidFill>
                  <a:srgbClr val="002060"/>
                </a:solidFill>
              </a:rPr>
            </a:br>
            <a:br>
              <a:rPr lang="en-US" sz="1800">
                <a:solidFill>
                  <a:srgbClr val="002060"/>
                </a:solidFill>
              </a:rPr>
            </a:br>
            <a:r>
              <a:rPr lang="en-US" sz="1800">
                <a:solidFill>
                  <a:srgbClr val="002060"/>
                </a:solidFill>
              </a:rPr>
              <a:t>New products are created for each instance.  Selecting a product in the cash register needs to match exactly what the customer is purchasing.  </a:t>
            </a:r>
            <a:br>
              <a:rPr lang="en-US" sz="1800">
                <a:solidFill>
                  <a:srgbClr val="002060"/>
                </a:solidFill>
              </a:rPr>
            </a:br>
            <a:br>
              <a:rPr lang="en-US" sz="1800">
                <a:solidFill>
                  <a:srgbClr val="002060"/>
                </a:solidFill>
              </a:rPr>
            </a:br>
            <a:r>
              <a:rPr lang="en-US" sz="1800" b="1">
                <a:solidFill>
                  <a:srgbClr val="002060"/>
                </a:solidFill>
              </a:rPr>
              <a:t>Example</a:t>
            </a:r>
            <a:r>
              <a:rPr lang="en-US" sz="1800">
                <a:solidFill>
                  <a:srgbClr val="002060"/>
                </a:solidFill>
              </a:rPr>
              <a:t>:  If a customer wants to purchase a Book on Pottery, but no product is available, you should not select a product for a Book on Woodworking because it’s the same cost or kind of the same item.  A new product would need to be created before the sale could be made.</a:t>
            </a:r>
            <a:br>
              <a:rPr lang="en-US" sz="1800">
                <a:solidFill>
                  <a:srgbClr val="002060"/>
                </a:solidFill>
              </a:rPr>
            </a:br>
            <a:br>
              <a:rPr lang="en-US" sz="1800">
                <a:solidFill>
                  <a:srgbClr val="002060"/>
                </a:solidFill>
              </a:rPr>
            </a:br>
            <a:r>
              <a:rPr lang="en-US" sz="1800" b="1">
                <a:solidFill>
                  <a:srgbClr val="002060"/>
                </a:solidFill>
              </a:rPr>
              <a:t>Asking staff to plan ahead for items they will sell is strongly encouraged and should be discussed in each office frequently.</a:t>
            </a:r>
          </a:p>
        </p:txBody>
      </p:sp>
    </p:spTree>
    <p:extLst>
      <p:ext uri="{BB962C8B-B14F-4D97-AF65-F5344CB8AC3E}">
        <p14:creationId xmlns:p14="http://schemas.microsoft.com/office/powerpoint/2010/main" val="2013902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62D6F4-0EFC-46D9-BD73-E743C0B4FC47}"/>
              </a:ext>
            </a:extLst>
          </p:cNvPr>
          <p:cNvSpPr>
            <a:spLocks noGrp="1"/>
          </p:cNvSpPr>
          <p:nvPr>
            <p:ph type="sldNum" sz="quarter" idx="12"/>
          </p:nvPr>
        </p:nvSpPr>
        <p:spPr/>
        <p:txBody>
          <a:bodyPr/>
          <a:lstStyle/>
          <a:p>
            <a:fld id="{3A98EE3D-8CD1-4C3F-BD1C-C98C9596463C}" type="slidenum">
              <a:rPr lang="en-US" smtClean="0"/>
              <a:t>12</a:t>
            </a:fld>
            <a:endParaRPr lang="en-US"/>
          </a:p>
        </p:txBody>
      </p:sp>
      <p:sp>
        <p:nvSpPr>
          <p:cNvPr id="4" name="Text Placeholder 2">
            <a:extLst>
              <a:ext uri="{FF2B5EF4-FFF2-40B4-BE49-F238E27FC236}">
                <a16:creationId xmlns:a16="http://schemas.microsoft.com/office/drawing/2014/main" id="{84079A83-9637-4B78-A7F7-1CD19F849B37}"/>
              </a:ext>
            </a:extLst>
          </p:cNvPr>
          <p:cNvSpPr txBox="1">
            <a:spLocks/>
          </p:cNvSpPr>
          <p:nvPr/>
        </p:nvSpPr>
        <p:spPr>
          <a:xfrm>
            <a:off x="752474" y="654634"/>
            <a:ext cx="4371975" cy="817563"/>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3600">
                <a:solidFill>
                  <a:schemeClr val="bg2"/>
                </a:solidFill>
                <a:latin typeface="+mj-lt"/>
                <a:ea typeface="+mj-ea"/>
                <a:cs typeface="+mj-cs"/>
              </a:rPr>
              <a:t>Quick Keys, part 1</a:t>
            </a:r>
          </a:p>
        </p:txBody>
      </p:sp>
      <p:sp>
        <p:nvSpPr>
          <p:cNvPr id="6" name="TextBox 5">
            <a:extLst>
              <a:ext uri="{FF2B5EF4-FFF2-40B4-BE49-F238E27FC236}">
                <a16:creationId xmlns:a16="http://schemas.microsoft.com/office/drawing/2014/main" id="{4093278F-5832-4D70-92D7-ECFBB1876FB8}"/>
              </a:ext>
            </a:extLst>
          </p:cNvPr>
          <p:cNvSpPr txBox="1"/>
          <p:nvPr/>
        </p:nvSpPr>
        <p:spPr>
          <a:xfrm>
            <a:off x="552450" y="2391192"/>
            <a:ext cx="11449050" cy="3139321"/>
          </a:xfrm>
          <a:prstGeom prst="rect">
            <a:avLst/>
          </a:prstGeom>
          <a:noFill/>
        </p:spPr>
        <p:txBody>
          <a:bodyPr wrap="square">
            <a:spAutoFit/>
          </a:bodyPr>
          <a:lstStyle/>
          <a:p>
            <a:r>
              <a:rPr lang="en-US" sz="1800"/>
              <a:t>Quick keys are tiles created from products that can be listed on the sell screen.</a:t>
            </a:r>
            <a:br>
              <a:rPr lang="en-US" sz="1800"/>
            </a:br>
            <a:br>
              <a:rPr lang="en-US" sz="1800"/>
            </a:br>
            <a:r>
              <a:rPr lang="en-US" sz="1800"/>
              <a:t>Each register is customizable.</a:t>
            </a:r>
            <a:br>
              <a:rPr lang="en-US" sz="1800"/>
            </a:br>
            <a:br>
              <a:rPr lang="en-US" sz="1800"/>
            </a:br>
            <a:r>
              <a:rPr lang="en-US" sz="1800"/>
              <a:t>Make the system as user-friendly as possible and update quick keys frequently.</a:t>
            </a:r>
            <a:br>
              <a:rPr lang="en-US" sz="1800">
                <a:solidFill>
                  <a:srgbClr val="002060"/>
                </a:solidFill>
              </a:rPr>
            </a:br>
            <a:br>
              <a:rPr lang="en-US" sz="1800"/>
            </a:br>
            <a:r>
              <a:rPr lang="en-US" sz="1800"/>
              <a:t>The Manager has the capability to add, remove and edit quick keys as often as needed.</a:t>
            </a:r>
            <a:br>
              <a:rPr lang="en-US" sz="1800"/>
            </a:br>
            <a:br>
              <a:rPr lang="en-US" sz="1800"/>
            </a:br>
            <a:r>
              <a:rPr lang="en-US" sz="1800"/>
              <a:t>The </a:t>
            </a:r>
            <a:r>
              <a:rPr lang="en-US" sz="1800">
                <a:solidFill>
                  <a:schemeClr val="accent1">
                    <a:lumMod val="60000"/>
                    <a:lumOff val="40000"/>
                  </a:schemeClr>
                </a:solidFill>
                <a:hlinkClick r:id="rId2">
                  <a:extLst>
                    <a:ext uri="{A12FA001-AC4F-418D-AE19-62706E023703}">
                      <ahyp:hlinkClr xmlns:ahyp="http://schemas.microsoft.com/office/drawing/2018/hyperlinkcolor" val="tx"/>
                    </a:ext>
                  </a:extLst>
                </a:hlinkClick>
              </a:rPr>
              <a:t>OD Lightspeed Site </a:t>
            </a:r>
            <a:r>
              <a:rPr lang="en-US" sz="1800"/>
              <a:t>has written </a:t>
            </a:r>
            <a:r>
              <a:rPr lang="en-US" sz="1800">
                <a:solidFill>
                  <a:schemeClr val="accent1">
                    <a:lumMod val="60000"/>
                    <a:lumOff val="40000"/>
                  </a:schemeClr>
                </a:solidFill>
                <a:hlinkClick r:id="rId3">
                  <a:extLst>
                    <a:ext uri="{A12FA001-AC4F-418D-AE19-62706E023703}">
                      <ahyp:hlinkClr xmlns:ahyp="http://schemas.microsoft.com/office/drawing/2018/hyperlinkcolor" val="tx"/>
                    </a:ext>
                  </a:extLst>
                </a:hlinkClick>
              </a:rPr>
              <a:t>detailed instructions </a:t>
            </a:r>
            <a:br>
              <a:rPr lang="en-US" sz="1800"/>
            </a:br>
            <a:br>
              <a:rPr lang="en-US" sz="1800"/>
            </a:br>
            <a:r>
              <a:rPr lang="en-US" sz="1800"/>
              <a:t>For a quick </a:t>
            </a:r>
            <a:r>
              <a:rPr lang="en-US" sz="1800">
                <a:solidFill>
                  <a:schemeClr val="accent1">
                    <a:lumMod val="60000"/>
                    <a:lumOff val="40000"/>
                  </a:schemeClr>
                </a:solidFill>
                <a:hlinkClick r:id="rId4">
                  <a:extLst>
                    <a:ext uri="{A12FA001-AC4F-418D-AE19-62706E023703}">
                      <ahyp:hlinkClr xmlns:ahyp="http://schemas.microsoft.com/office/drawing/2018/hyperlinkcolor" val="tx"/>
                    </a:ext>
                  </a:extLst>
                </a:hlinkClick>
              </a:rPr>
              <a:t>video demonstration </a:t>
            </a:r>
            <a:r>
              <a:rPr lang="en-US" sz="1800"/>
              <a:t>– focus on the time for  .28 – 1:43.</a:t>
            </a:r>
            <a:endParaRPr lang="en-US"/>
          </a:p>
        </p:txBody>
      </p:sp>
    </p:spTree>
    <p:extLst>
      <p:ext uri="{BB962C8B-B14F-4D97-AF65-F5344CB8AC3E}">
        <p14:creationId xmlns:p14="http://schemas.microsoft.com/office/powerpoint/2010/main" val="3386113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6EB2-80D5-4B2D-9BDB-016AAAB4C28D}"/>
              </a:ext>
            </a:extLst>
          </p:cNvPr>
          <p:cNvSpPr>
            <a:spLocks noGrp="1"/>
          </p:cNvSpPr>
          <p:nvPr>
            <p:ph type="title"/>
          </p:nvPr>
        </p:nvSpPr>
        <p:spPr/>
        <p:txBody>
          <a:bodyPr/>
          <a:lstStyle/>
          <a:p>
            <a:r>
              <a:rPr lang="en-US"/>
              <a:t>Quick keys, part 2</a:t>
            </a:r>
          </a:p>
        </p:txBody>
      </p:sp>
      <p:pic>
        <p:nvPicPr>
          <p:cNvPr id="4" name="Picture 3">
            <a:extLst>
              <a:ext uri="{FF2B5EF4-FFF2-40B4-BE49-F238E27FC236}">
                <a16:creationId xmlns:a16="http://schemas.microsoft.com/office/drawing/2014/main" id="{774ED715-96B7-4470-808E-352D6CEDF9F4}"/>
              </a:ext>
            </a:extLst>
          </p:cNvPr>
          <p:cNvPicPr>
            <a:picLocks noChangeAspect="1"/>
          </p:cNvPicPr>
          <p:nvPr/>
        </p:nvPicPr>
        <p:blipFill rotWithShape="1">
          <a:blip r:embed="rId2"/>
          <a:srcRect r="43902" b="-1426"/>
          <a:stretch/>
        </p:blipFill>
        <p:spPr>
          <a:xfrm>
            <a:off x="309712" y="2524264"/>
            <a:ext cx="4533642" cy="3071799"/>
          </a:xfrm>
          <a:prstGeom prst="rect">
            <a:avLst/>
          </a:prstGeom>
        </p:spPr>
      </p:pic>
      <p:sp>
        <p:nvSpPr>
          <p:cNvPr id="7" name="Arrow: Bent 6">
            <a:extLst>
              <a:ext uri="{FF2B5EF4-FFF2-40B4-BE49-F238E27FC236}">
                <a16:creationId xmlns:a16="http://schemas.microsoft.com/office/drawing/2014/main" id="{BEDD5397-9BF0-418C-BC48-587CCABB254B}"/>
              </a:ext>
            </a:extLst>
          </p:cNvPr>
          <p:cNvSpPr/>
          <p:nvPr/>
        </p:nvSpPr>
        <p:spPr>
          <a:xfrm>
            <a:off x="1983564" y="2641529"/>
            <a:ext cx="3053389" cy="798962"/>
          </a:xfrm>
          <a:prstGeom prst="bentArrow">
            <a:avLst>
              <a:gd name="adj1" fmla="val 25000"/>
              <a:gd name="adj2" fmla="val 23034"/>
              <a:gd name="adj3" fmla="val 25000"/>
              <a:gd name="adj4" fmla="val 43750"/>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a:extLst>
              <a:ext uri="{FF2B5EF4-FFF2-40B4-BE49-F238E27FC236}">
                <a16:creationId xmlns:a16="http://schemas.microsoft.com/office/drawing/2014/main" id="{6D847C82-9201-444A-A17E-C8F89A96E642}"/>
              </a:ext>
            </a:extLst>
          </p:cNvPr>
          <p:cNvSpPr/>
          <p:nvPr/>
        </p:nvSpPr>
        <p:spPr>
          <a:xfrm>
            <a:off x="1883893" y="3440491"/>
            <a:ext cx="293270" cy="261679"/>
          </a:xfrm>
          <a:prstGeom prst="ellipse">
            <a:avLst/>
          </a:prstGeom>
          <a:solidFill>
            <a:srgbClr val="00B0F0">
              <a:alpha val="50000"/>
            </a:srgbClr>
          </a:solidFill>
          <a:ln>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FF0000"/>
              </a:solidFill>
            </a:endParaRPr>
          </a:p>
        </p:txBody>
      </p:sp>
      <p:sp>
        <p:nvSpPr>
          <p:cNvPr id="9" name="TextBox 8">
            <a:extLst>
              <a:ext uri="{FF2B5EF4-FFF2-40B4-BE49-F238E27FC236}">
                <a16:creationId xmlns:a16="http://schemas.microsoft.com/office/drawing/2014/main" id="{5BF22F2D-7432-4641-B420-1C65BB0C13FC}"/>
              </a:ext>
            </a:extLst>
          </p:cNvPr>
          <p:cNvSpPr txBox="1"/>
          <p:nvPr/>
        </p:nvSpPr>
        <p:spPr>
          <a:xfrm>
            <a:off x="5535660" y="2562841"/>
            <a:ext cx="3439197" cy="1200329"/>
          </a:xfrm>
          <a:prstGeom prst="rect">
            <a:avLst/>
          </a:prstGeom>
          <a:noFill/>
        </p:spPr>
        <p:txBody>
          <a:bodyPr wrap="square" rtlCol="0">
            <a:spAutoFit/>
          </a:bodyPr>
          <a:lstStyle/>
          <a:p>
            <a:r>
              <a:rPr lang="en-US"/>
              <a:t>A number in the corner indicates additional products are in the folder - for this example there are 9. </a:t>
            </a:r>
          </a:p>
        </p:txBody>
      </p:sp>
      <p:sp>
        <p:nvSpPr>
          <p:cNvPr id="26" name="TextBox 25">
            <a:extLst>
              <a:ext uri="{FF2B5EF4-FFF2-40B4-BE49-F238E27FC236}">
                <a16:creationId xmlns:a16="http://schemas.microsoft.com/office/drawing/2014/main" id="{9349ADF4-560C-45BA-81F3-7EFCA200409D}"/>
              </a:ext>
            </a:extLst>
          </p:cNvPr>
          <p:cNvSpPr txBox="1"/>
          <p:nvPr/>
        </p:nvSpPr>
        <p:spPr>
          <a:xfrm>
            <a:off x="2881182" y="5371407"/>
            <a:ext cx="7315068" cy="923330"/>
          </a:xfrm>
          <a:prstGeom prst="rect">
            <a:avLst/>
          </a:prstGeom>
          <a:noFill/>
        </p:spPr>
        <p:txBody>
          <a:bodyPr wrap="square" rtlCol="0">
            <a:spAutoFit/>
          </a:bodyPr>
          <a:lstStyle/>
          <a:p>
            <a:pPr marL="285750" indent="-285750">
              <a:buFont typeface="Arial" panose="020B0604020202020204" pitchFamily="34" charset="0"/>
              <a:buChar char="•"/>
            </a:pPr>
            <a:r>
              <a:rPr lang="en-US"/>
              <a:t>Add or remove tiles as needed</a:t>
            </a:r>
          </a:p>
          <a:p>
            <a:endParaRPr lang="en-US"/>
          </a:p>
          <a:p>
            <a:pPr marL="285750" indent="-285750">
              <a:buFont typeface="Arial" panose="020B0604020202020204" pitchFamily="34" charset="0"/>
              <a:buChar char="•"/>
            </a:pPr>
            <a:r>
              <a:rPr lang="en-US"/>
              <a:t>Color code them or arrange them for functionality</a:t>
            </a:r>
          </a:p>
        </p:txBody>
      </p:sp>
      <p:sp>
        <p:nvSpPr>
          <p:cNvPr id="3" name="Slide Number Placeholder 2">
            <a:extLst>
              <a:ext uri="{FF2B5EF4-FFF2-40B4-BE49-F238E27FC236}">
                <a16:creationId xmlns:a16="http://schemas.microsoft.com/office/drawing/2014/main" id="{8FAE53FD-FA8C-47F3-8F5B-4B41EA0619BF}"/>
              </a:ext>
            </a:extLst>
          </p:cNvPr>
          <p:cNvSpPr>
            <a:spLocks noGrp="1"/>
          </p:cNvSpPr>
          <p:nvPr>
            <p:ph type="sldNum" sz="quarter" idx="12"/>
          </p:nvPr>
        </p:nvSpPr>
        <p:spPr/>
        <p:txBody>
          <a:bodyPr/>
          <a:lstStyle/>
          <a:p>
            <a:fld id="{3A98EE3D-8CD1-4C3F-BD1C-C98C9596463C}" type="slidenum">
              <a:rPr lang="en-US" smtClean="0"/>
              <a:t>13</a:t>
            </a:fld>
            <a:endParaRPr lang="en-US"/>
          </a:p>
        </p:txBody>
      </p:sp>
    </p:spTree>
    <p:extLst>
      <p:ext uri="{BB962C8B-B14F-4D97-AF65-F5344CB8AC3E}">
        <p14:creationId xmlns:p14="http://schemas.microsoft.com/office/powerpoint/2010/main" val="240023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repeatCount="indefinite" fill="hold" grpId="0" nodeType="clickEffect">
                                  <p:stCondLst>
                                    <p:cond delay="0"/>
                                  </p:stCondLst>
                                  <p:endCondLst>
                                    <p:cond evt="onNext" delay="0">
                                      <p:tgtEl>
                                        <p:sldTgt/>
                                      </p:tgtEl>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subTnLst>
                                    <p:animClr clrSpc="rgb" dir="cw">
                                      <p:cBhvr override="childStyle">
                                        <p:cTn dur="1" fill="hold" display="0" masterRel="nextClick" afterEffect="1"/>
                                        <p:tgtEl>
                                          <p:spTgt spid="8"/>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F060B-8316-4978-866B-7ABE8C58823E}"/>
              </a:ext>
            </a:extLst>
          </p:cNvPr>
          <p:cNvSpPr>
            <a:spLocks noGrp="1"/>
          </p:cNvSpPr>
          <p:nvPr>
            <p:ph type="title"/>
          </p:nvPr>
        </p:nvSpPr>
        <p:spPr/>
        <p:txBody>
          <a:bodyPr/>
          <a:lstStyle/>
          <a:p>
            <a:r>
              <a:rPr lang="en-US"/>
              <a:t>How to make a sale, part 1</a:t>
            </a:r>
          </a:p>
        </p:txBody>
      </p:sp>
      <p:sp>
        <p:nvSpPr>
          <p:cNvPr id="3" name="Text Placeholder 2">
            <a:extLst>
              <a:ext uri="{FF2B5EF4-FFF2-40B4-BE49-F238E27FC236}">
                <a16:creationId xmlns:a16="http://schemas.microsoft.com/office/drawing/2014/main" id="{4A48D2C7-C1D4-49BF-BE53-3ED75A8457EB}"/>
              </a:ext>
            </a:extLst>
          </p:cNvPr>
          <p:cNvSpPr>
            <a:spLocks noGrp="1"/>
          </p:cNvSpPr>
          <p:nvPr>
            <p:ph type="body" idx="1"/>
          </p:nvPr>
        </p:nvSpPr>
        <p:spPr>
          <a:xfrm>
            <a:off x="1154954" y="5267783"/>
            <a:ext cx="3050438" cy="576262"/>
          </a:xfrm>
        </p:spPr>
        <p:txBody>
          <a:bodyPr/>
          <a:lstStyle/>
          <a:p>
            <a:r>
              <a:rPr lang="en-US"/>
              <a:t>Add customer</a:t>
            </a:r>
          </a:p>
        </p:txBody>
      </p:sp>
      <p:pic>
        <p:nvPicPr>
          <p:cNvPr id="13" name="Picture Placeholder 12" descr="Graphical user interface, application&#10;&#10;Description automatically generated">
            <a:extLst>
              <a:ext uri="{FF2B5EF4-FFF2-40B4-BE49-F238E27FC236}">
                <a16:creationId xmlns:a16="http://schemas.microsoft.com/office/drawing/2014/main" id="{0E16CF9A-34F8-43D6-BD18-DBDA4BECDE68}"/>
              </a:ext>
            </a:extLst>
          </p:cNvPr>
          <p:cNvPicPr>
            <a:picLocks noGrp="1" noChangeAspect="1"/>
          </p:cNvPicPr>
          <p:nvPr>
            <p:ph type="pic" idx="15"/>
          </p:nvPr>
        </p:nvPicPr>
        <p:blipFill>
          <a:blip r:embed="rId2"/>
          <a:srcRect l="2102" r="2102"/>
          <a:stretch>
            <a:fillRect/>
          </a:stretch>
        </p:blipFill>
        <p:spPr/>
      </p:pic>
      <p:sp>
        <p:nvSpPr>
          <p:cNvPr id="5" name="Text Placeholder 4">
            <a:extLst>
              <a:ext uri="{FF2B5EF4-FFF2-40B4-BE49-F238E27FC236}">
                <a16:creationId xmlns:a16="http://schemas.microsoft.com/office/drawing/2014/main" id="{303288A4-AD0B-4B64-BEEE-4A5EAA30FBB2}"/>
              </a:ext>
            </a:extLst>
          </p:cNvPr>
          <p:cNvSpPr>
            <a:spLocks noGrp="1"/>
          </p:cNvSpPr>
          <p:nvPr>
            <p:ph type="body" sz="half" idx="18"/>
          </p:nvPr>
        </p:nvSpPr>
        <p:spPr>
          <a:xfrm>
            <a:off x="1154954" y="5844045"/>
            <a:ext cx="3050438" cy="917952"/>
          </a:xfrm>
        </p:spPr>
        <p:txBody>
          <a:bodyPr/>
          <a:lstStyle/>
          <a:p>
            <a:r>
              <a:rPr lang="en-US"/>
              <a:t>When possible, add the customer's name to the sell screen</a:t>
            </a:r>
          </a:p>
        </p:txBody>
      </p:sp>
      <p:sp>
        <p:nvSpPr>
          <p:cNvPr id="6" name="Text Placeholder 5">
            <a:extLst>
              <a:ext uri="{FF2B5EF4-FFF2-40B4-BE49-F238E27FC236}">
                <a16:creationId xmlns:a16="http://schemas.microsoft.com/office/drawing/2014/main" id="{A9CA9229-9018-40D3-A333-D54281E4D494}"/>
              </a:ext>
            </a:extLst>
          </p:cNvPr>
          <p:cNvSpPr>
            <a:spLocks noGrp="1"/>
          </p:cNvSpPr>
          <p:nvPr>
            <p:ph type="body" sz="quarter" idx="3"/>
          </p:nvPr>
        </p:nvSpPr>
        <p:spPr>
          <a:xfrm>
            <a:off x="4568865" y="5267783"/>
            <a:ext cx="3050438" cy="576263"/>
          </a:xfrm>
        </p:spPr>
        <p:txBody>
          <a:bodyPr/>
          <a:lstStyle/>
          <a:p>
            <a:r>
              <a:rPr lang="en-US"/>
              <a:t>Add products</a:t>
            </a:r>
          </a:p>
        </p:txBody>
      </p:sp>
      <p:sp>
        <p:nvSpPr>
          <p:cNvPr id="8" name="Text Placeholder 7">
            <a:extLst>
              <a:ext uri="{FF2B5EF4-FFF2-40B4-BE49-F238E27FC236}">
                <a16:creationId xmlns:a16="http://schemas.microsoft.com/office/drawing/2014/main" id="{3A4E049F-5B79-4694-B2AF-6B50884F5003}"/>
              </a:ext>
            </a:extLst>
          </p:cNvPr>
          <p:cNvSpPr>
            <a:spLocks noGrp="1"/>
          </p:cNvSpPr>
          <p:nvPr>
            <p:ph type="body" sz="half" idx="19"/>
          </p:nvPr>
        </p:nvSpPr>
        <p:spPr>
          <a:xfrm>
            <a:off x="4570172" y="5844044"/>
            <a:ext cx="3050438" cy="917952"/>
          </a:xfrm>
        </p:spPr>
        <p:txBody>
          <a:bodyPr>
            <a:normAutofit lnSpcReduction="10000"/>
          </a:bodyPr>
          <a:lstStyle/>
          <a:p>
            <a:r>
              <a:rPr lang="en-US"/>
              <a:t>Find the product the customer is buying from the quick keys or  search bar and add to cart on the sell screen</a:t>
            </a:r>
          </a:p>
        </p:txBody>
      </p:sp>
      <p:sp>
        <p:nvSpPr>
          <p:cNvPr id="9" name="Text Placeholder 8">
            <a:extLst>
              <a:ext uri="{FF2B5EF4-FFF2-40B4-BE49-F238E27FC236}">
                <a16:creationId xmlns:a16="http://schemas.microsoft.com/office/drawing/2014/main" id="{B8B90C20-E461-4F63-8BF1-A55F6E5F8F34}"/>
              </a:ext>
            </a:extLst>
          </p:cNvPr>
          <p:cNvSpPr>
            <a:spLocks noGrp="1"/>
          </p:cNvSpPr>
          <p:nvPr>
            <p:ph type="body" sz="quarter" idx="13"/>
          </p:nvPr>
        </p:nvSpPr>
        <p:spPr>
          <a:xfrm>
            <a:off x="7982775" y="5267784"/>
            <a:ext cx="3051095" cy="576262"/>
          </a:xfrm>
        </p:spPr>
        <p:txBody>
          <a:bodyPr/>
          <a:lstStyle/>
          <a:p>
            <a:r>
              <a:rPr lang="en-US"/>
              <a:t>Collect money</a:t>
            </a:r>
          </a:p>
        </p:txBody>
      </p:sp>
      <p:sp>
        <p:nvSpPr>
          <p:cNvPr id="11" name="Text Placeholder 10">
            <a:extLst>
              <a:ext uri="{FF2B5EF4-FFF2-40B4-BE49-F238E27FC236}">
                <a16:creationId xmlns:a16="http://schemas.microsoft.com/office/drawing/2014/main" id="{63C819A6-65E1-4DAE-98F6-128807CF188B}"/>
              </a:ext>
            </a:extLst>
          </p:cNvPr>
          <p:cNvSpPr>
            <a:spLocks noGrp="1"/>
          </p:cNvSpPr>
          <p:nvPr>
            <p:ph type="body" sz="half" idx="20"/>
          </p:nvPr>
        </p:nvSpPr>
        <p:spPr>
          <a:xfrm>
            <a:off x="7982775" y="5844043"/>
            <a:ext cx="3051096" cy="917952"/>
          </a:xfrm>
        </p:spPr>
        <p:txBody>
          <a:bodyPr>
            <a:normAutofit/>
          </a:bodyPr>
          <a:lstStyle/>
          <a:p>
            <a:r>
              <a:rPr lang="en-US"/>
              <a:t>Find the total the customer owes. The  products + sales tax.   </a:t>
            </a:r>
          </a:p>
        </p:txBody>
      </p:sp>
      <p:pic>
        <p:nvPicPr>
          <p:cNvPr id="31" name="Picture 30">
            <a:extLst>
              <a:ext uri="{FF2B5EF4-FFF2-40B4-BE49-F238E27FC236}">
                <a16:creationId xmlns:a16="http://schemas.microsoft.com/office/drawing/2014/main" id="{FEDAD83B-3C85-4777-946A-A30D7E020BEC}"/>
              </a:ext>
            </a:extLst>
          </p:cNvPr>
          <p:cNvPicPr>
            <a:picLocks noChangeAspect="1"/>
          </p:cNvPicPr>
          <p:nvPr/>
        </p:nvPicPr>
        <p:blipFill>
          <a:blip r:embed="rId3"/>
          <a:stretch>
            <a:fillRect/>
          </a:stretch>
        </p:blipFill>
        <p:spPr>
          <a:xfrm>
            <a:off x="4567557" y="2333702"/>
            <a:ext cx="3113814" cy="3007420"/>
          </a:xfrm>
          <a:prstGeom prst="rect">
            <a:avLst/>
          </a:prstGeom>
        </p:spPr>
      </p:pic>
      <p:pic>
        <p:nvPicPr>
          <p:cNvPr id="33" name="Picture 32">
            <a:extLst>
              <a:ext uri="{FF2B5EF4-FFF2-40B4-BE49-F238E27FC236}">
                <a16:creationId xmlns:a16="http://schemas.microsoft.com/office/drawing/2014/main" id="{106477B3-3DE9-4C0C-B7AC-606C90EBD909}"/>
              </a:ext>
            </a:extLst>
          </p:cNvPr>
          <p:cNvPicPr>
            <a:picLocks noChangeAspect="1"/>
          </p:cNvPicPr>
          <p:nvPr/>
        </p:nvPicPr>
        <p:blipFill>
          <a:blip r:embed="rId4"/>
          <a:stretch>
            <a:fillRect/>
          </a:stretch>
        </p:blipFill>
        <p:spPr>
          <a:xfrm>
            <a:off x="8223133" y="2352350"/>
            <a:ext cx="2746704" cy="3032586"/>
          </a:xfrm>
          <a:prstGeom prst="rect">
            <a:avLst/>
          </a:prstGeom>
        </p:spPr>
      </p:pic>
      <p:sp>
        <p:nvSpPr>
          <p:cNvPr id="4" name="Slide Number Placeholder 3">
            <a:extLst>
              <a:ext uri="{FF2B5EF4-FFF2-40B4-BE49-F238E27FC236}">
                <a16:creationId xmlns:a16="http://schemas.microsoft.com/office/drawing/2014/main" id="{8915BCCB-F354-49AC-BF3B-00E44F9673B7}"/>
              </a:ext>
            </a:extLst>
          </p:cNvPr>
          <p:cNvSpPr>
            <a:spLocks noGrp="1"/>
          </p:cNvSpPr>
          <p:nvPr>
            <p:ph type="sldNum" sz="quarter" idx="12"/>
          </p:nvPr>
        </p:nvSpPr>
        <p:spPr/>
        <p:txBody>
          <a:bodyPr/>
          <a:lstStyle/>
          <a:p>
            <a:fld id="{3A98EE3D-8CD1-4C3F-BD1C-C98C9596463C}" type="slidenum">
              <a:rPr lang="en-US" smtClean="0"/>
              <a:t>14</a:t>
            </a:fld>
            <a:endParaRPr lang="en-US"/>
          </a:p>
        </p:txBody>
      </p:sp>
    </p:spTree>
    <p:extLst>
      <p:ext uri="{BB962C8B-B14F-4D97-AF65-F5344CB8AC3E}">
        <p14:creationId xmlns:p14="http://schemas.microsoft.com/office/powerpoint/2010/main" val="3094765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1DD1C-D5AB-4F58-AFE5-24B960D3C638}"/>
              </a:ext>
            </a:extLst>
          </p:cNvPr>
          <p:cNvSpPr>
            <a:spLocks noGrp="1"/>
          </p:cNvSpPr>
          <p:nvPr>
            <p:ph type="title"/>
          </p:nvPr>
        </p:nvSpPr>
        <p:spPr/>
        <p:txBody>
          <a:bodyPr/>
          <a:lstStyle/>
          <a:p>
            <a:r>
              <a:rPr lang="en-US"/>
              <a:t>How to make a sale, part 2 (sales tax)</a:t>
            </a:r>
          </a:p>
        </p:txBody>
      </p:sp>
      <p:sp>
        <p:nvSpPr>
          <p:cNvPr id="5" name="Text Placeholder 4">
            <a:extLst>
              <a:ext uri="{FF2B5EF4-FFF2-40B4-BE49-F238E27FC236}">
                <a16:creationId xmlns:a16="http://schemas.microsoft.com/office/drawing/2014/main" id="{FBC6AE70-518B-4D0A-AB83-19651CF42DAF}"/>
              </a:ext>
            </a:extLst>
          </p:cNvPr>
          <p:cNvSpPr>
            <a:spLocks noGrp="1"/>
          </p:cNvSpPr>
          <p:nvPr>
            <p:ph type="body" sz="half" idx="18"/>
          </p:nvPr>
        </p:nvSpPr>
        <p:spPr>
          <a:xfrm>
            <a:off x="247650" y="2619375"/>
            <a:ext cx="3957742" cy="4076700"/>
          </a:xfrm>
        </p:spPr>
        <p:txBody>
          <a:bodyPr>
            <a:normAutofit/>
          </a:bodyPr>
          <a:lstStyle/>
          <a:p>
            <a:r>
              <a:rPr lang="en-US"/>
              <a:t>Sales tax is automatically calculated in the system when the product is added to the cart.</a:t>
            </a:r>
          </a:p>
          <a:p>
            <a:r>
              <a:rPr lang="en-US"/>
              <a:t>If a customer is tax exempt- they need to provide their tax-exempt certificate. MSUE locations keep a copy on file. </a:t>
            </a:r>
          </a:p>
          <a:p>
            <a:r>
              <a:rPr lang="en-US"/>
              <a:t>If they don’t have the certificate, they could fill out a tax-exempt form found on the OD site.</a:t>
            </a:r>
          </a:p>
          <a:p>
            <a:r>
              <a:rPr lang="en-US"/>
              <a:t>If they can’t provide certificate or fill out form, they are required to pay tax.</a:t>
            </a:r>
          </a:p>
          <a:p>
            <a:r>
              <a:rPr lang="en-US"/>
              <a:t>Click on the blue “Tax” and a new window will pop up.  Click the trash can icon to remove tax from sale.  Cart will update to show no tax.</a:t>
            </a:r>
          </a:p>
        </p:txBody>
      </p:sp>
      <p:pic>
        <p:nvPicPr>
          <p:cNvPr id="15" name="Picture 14">
            <a:extLst>
              <a:ext uri="{FF2B5EF4-FFF2-40B4-BE49-F238E27FC236}">
                <a16:creationId xmlns:a16="http://schemas.microsoft.com/office/drawing/2014/main" id="{6B43C7AE-A538-4642-9D4F-92C9E6C20C20}"/>
              </a:ext>
            </a:extLst>
          </p:cNvPr>
          <p:cNvPicPr>
            <a:picLocks noChangeAspect="1"/>
          </p:cNvPicPr>
          <p:nvPr/>
        </p:nvPicPr>
        <p:blipFill>
          <a:blip r:embed="rId2"/>
          <a:stretch>
            <a:fillRect/>
          </a:stretch>
        </p:blipFill>
        <p:spPr>
          <a:xfrm>
            <a:off x="4588242" y="2264454"/>
            <a:ext cx="3407683" cy="3407683"/>
          </a:xfrm>
          <a:prstGeom prst="rect">
            <a:avLst/>
          </a:prstGeom>
          <a:ln>
            <a:solidFill>
              <a:srgbClr val="002060"/>
            </a:solidFill>
          </a:ln>
        </p:spPr>
      </p:pic>
      <p:sp>
        <p:nvSpPr>
          <p:cNvPr id="16" name="Arrow: Right 15">
            <a:extLst>
              <a:ext uri="{FF2B5EF4-FFF2-40B4-BE49-F238E27FC236}">
                <a16:creationId xmlns:a16="http://schemas.microsoft.com/office/drawing/2014/main" id="{5166650E-9FA2-4704-B757-1EF685E9FE00}"/>
              </a:ext>
            </a:extLst>
          </p:cNvPr>
          <p:cNvSpPr/>
          <p:nvPr/>
        </p:nvSpPr>
        <p:spPr>
          <a:xfrm>
            <a:off x="3896486" y="4571999"/>
            <a:ext cx="638175" cy="371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9CFBDC04-074A-4230-9655-45303CF354C6}"/>
              </a:ext>
            </a:extLst>
          </p:cNvPr>
          <p:cNvPicPr>
            <a:picLocks noChangeAspect="1"/>
          </p:cNvPicPr>
          <p:nvPr/>
        </p:nvPicPr>
        <p:blipFill rotWithShape="1">
          <a:blip r:embed="rId3"/>
          <a:srcRect r="4348"/>
          <a:stretch/>
        </p:blipFill>
        <p:spPr>
          <a:xfrm>
            <a:off x="4847511" y="5422220"/>
            <a:ext cx="2093877" cy="1385888"/>
          </a:xfrm>
          <a:prstGeom prst="rect">
            <a:avLst/>
          </a:prstGeom>
          <a:ln>
            <a:solidFill>
              <a:srgbClr val="002060"/>
            </a:solidFill>
          </a:ln>
        </p:spPr>
      </p:pic>
      <p:pic>
        <p:nvPicPr>
          <p:cNvPr id="20" name="Picture 19">
            <a:extLst>
              <a:ext uri="{FF2B5EF4-FFF2-40B4-BE49-F238E27FC236}">
                <a16:creationId xmlns:a16="http://schemas.microsoft.com/office/drawing/2014/main" id="{FBF96E43-7F98-45BF-8B57-D52718511FCF}"/>
              </a:ext>
            </a:extLst>
          </p:cNvPr>
          <p:cNvPicPr>
            <a:picLocks noChangeAspect="1"/>
          </p:cNvPicPr>
          <p:nvPr/>
        </p:nvPicPr>
        <p:blipFill>
          <a:blip r:embed="rId4"/>
          <a:stretch>
            <a:fillRect/>
          </a:stretch>
        </p:blipFill>
        <p:spPr>
          <a:xfrm>
            <a:off x="8378775" y="3198159"/>
            <a:ext cx="3614843" cy="3659841"/>
          </a:xfrm>
          <a:prstGeom prst="rect">
            <a:avLst/>
          </a:prstGeom>
        </p:spPr>
      </p:pic>
      <p:sp>
        <p:nvSpPr>
          <p:cNvPr id="21" name="Arrow: Right 20">
            <a:extLst>
              <a:ext uri="{FF2B5EF4-FFF2-40B4-BE49-F238E27FC236}">
                <a16:creationId xmlns:a16="http://schemas.microsoft.com/office/drawing/2014/main" id="{50D5EECC-878D-45C5-B898-63822D9A573B}"/>
              </a:ext>
            </a:extLst>
          </p:cNvPr>
          <p:cNvSpPr/>
          <p:nvPr/>
        </p:nvSpPr>
        <p:spPr>
          <a:xfrm rot="10800000">
            <a:off x="6615801" y="6080350"/>
            <a:ext cx="638175" cy="371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6D96DB40-CD2A-45E1-948F-76D873F029B9}"/>
              </a:ext>
            </a:extLst>
          </p:cNvPr>
          <p:cNvSpPr/>
          <p:nvPr/>
        </p:nvSpPr>
        <p:spPr>
          <a:xfrm>
            <a:off x="7831461" y="5772263"/>
            <a:ext cx="638175" cy="371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CDFECCE-8D5B-4FDD-95D2-F5ED5DC7B2BB}"/>
              </a:ext>
            </a:extLst>
          </p:cNvPr>
          <p:cNvSpPr>
            <a:spLocks noGrp="1"/>
          </p:cNvSpPr>
          <p:nvPr>
            <p:ph type="sldNum" sz="quarter" idx="12"/>
          </p:nvPr>
        </p:nvSpPr>
        <p:spPr/>
        <p:txBody>
          <a:bodyPr/>
          <a:lstStyle/>
          <a:p>
            <a:fld id="{3A98EE3D-8CD1-4C3F-BD1C-C98C9596463C}" type="slidenum">
              <a:rPr lang="en-US" smtClean="0"/>
              <a:t>15</a:t>
            </a:fld>
            <a:endParaRPr lang="en-US"/>
          </a:p>
        </p:txBody>
      </p:sp>
    </p:spTree>
    <p:extLst>
      <p:ext uri="{BB962C8B-B14F-4D97-AF65-F5344CB8AC3E}">
        <p14:creationId xmlns:p14="http://schemas.microsoft.com/office/powerpoint/2010/main" val="1654629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6D5EF-C794-44B4-A4EA-02687D209FDD}"/>
              </a:ext>
            </a:extLst>
          </p:cNvPr>
          <p:cNvSpPr>
            <a:spLocks noGrp="1"/>
          </p:cNvSpPr>
          <p:nvPr>
            <p:ph type="title"/>
          </p:nvPr>
        </p:nvSpPr>
        <p:spPr/>
        <p:txBody>
          <a:bodyPr/>
          <a:lstStyle/>
          <a:p>
            <a:r>
              <a:rPr lang="en-US"/>
              <a:t>How to make a sale, part 3</a:t>
            </a:r>
          </a:p>
        </p:txBody>
      </p:sp>
      <p:sp>
        <p:nvSpPr>
          <p:cNvPr id="9" name="Text Placeholder 8">
            <a:extLst>
              <a:ext uri="{FF2B5EF4-FFF2-40B4-BE49-F238E27FC236}">
                <a16:creationId xmlns:a16="http://schemas.microsoft.com/office/drawing/2014/main" id="{8A5F7250-B8FB-48A8-9410-3A1D91C16701}"/>
              </a:ext>
            </a:extLst>
          </p:cNvPr>
          <p:cNvSpPr>
            <a:spLocks noGrp="1"/>
          </p:cNvSpPr>
          <p:nvPr>
            <p:ph idx="1"/>
          </p:nvPr>
        </p:nvSpPr>
        <p:spPr>
          <a:xfrm>
            <a:off x="114319" y="2182928"/>
            <a:ext cx="5131328" cy="4421071"/>
          </a:xfrm>
        </p:spPr>
        <p:txBody>
          <a:bodyPr>
            <a:normAutofit lnSpcReduction="10000"/>
          </a:bodyPr>
          <a:lstStyle/>
          <a:p>
            <a:pPr>
              <a:buFont typeface="+mj-lt"/>
              <a:buAutoNum type="arabicPeriod"/>
            </a:pPr>
            <a:r>
              <a:rPr lang="en-US" sz="1600"/>
              <a:t>Enter the amount the customer is paying.</a:t>
            </a:r>
          </a:p>
          <a:p>
            <a:pPr lvl="1"/>
            <a:r>
              <a:rPr lang="en-US" sz="1200"/>
              <a:t>The system carries over the amount due in the amount to pay field. If they are paying a different amount, you must change it here. I’ll change it to show the customer is paying $40.00</a:t>
            </a:r>
          </a:p>
          <a:p>
            <a:pPr>
              <a:buFont typeface="+mj-lt"/>
              <a:buAutoNum type="arabicPeriod"/>
            </a:pPr>
            <a:r>
              <a:rPr lang="en-US" sz="1600"/>
              <a:t>Select the type of payment: cash, check or credit card</a:t>
            </a:r>
          </a:p>
          <a:p>
            <a:pPr>
              <a:buFont typeface="+mj-lt"/>
              <a:buAutoNum type="arabicPeriod"/>
            </a:pPr>
            <a:endParaRPr lang="en-US" sz="1600"/>
          </a:p>
          <a:p>
            <a:pPr>
              <a:buFont typeface="+mj-lt"/>
              <a:buAutoNum type="arabicPeriod"/>
            </a:pPr>
            <a:endParaRPr lang="en-US" sz="1600"/>
          </a:p>
          <a:p>
            <a:pPr>
              <a:buFont typeface="+mj-lt"/>
              <a:buAutoNum type="arabicPeriod"/>
            </a:pPr>
            <a:endParaRPr lang="en-US" sz="1600"/>
          </a:p>
          <a:p>
            <a:pPr>
              <a:buFont typeface="+mj-lt"/>
              <a:buAutoNum type="arabicPeriod"/>
            </a:pPr>
            <a:endParaRPr lang="en-US" sz="1600"/>
          </a:p>
          <a:p>
            <a:pPr>
              <a:buFont typeface="+mj-lt"/>
              <a:buAutoNum type="arabicPeriod"/>
            </a:pPr>
            <a:endParaRPr lang="en-US" sz="1600"/>
          </a:p>
          <a:p>
            <a:pPr>
              <a:buFont typeface="+mj-lt"/>
              <a:buAutoNum type="arabicPeriod"/>
            </a:pPr>
            <a:r>
              <a:rPr lang="en-US" sz="1600"/>
              <a:t>When applicable, give change to customer.</a:t>
            </a:r>
          </a:p>
          <a:p>
            <a:pPr>
              <a:buFont typeface="+mj-lt"/>
              <a:buAutoNum type="arabicPeriod"/>
            </a:pPr>
            <a:r>
              <a:rPr lang="en-US" sz="1600"/>
              <a:t>Then, click complete sale to finalize transaction and print a receipt.</a:t>
            </a:r>
          </a:p>
          <a:p>
            <a:pPr>
              <a:buFont typeface="+mj-lt"/>
              <a:buAutoNum type="arabicPeriod"/>
            </a:pPr>
            <a:endParaRPr lang="en-US" sz="1600"/>
          </a:p>
        </p:txBody>
      </p:sp>
      <p:pic>
        <p:nvPicPr>
          <p:cNvPr id="4" name="Picture 3">
            <a:extLst>
              <a:ext uri="{FF2B5EF4-FFF2-40B4-BE49-F238E27FC236}">
                <a16:creationId xmlns:a16="http://schemas.microsoft.com/office/drawing/2014/main" id="{E5FB789B-CD56-4A9F-A3E4-BB14AD3958BD}"/>
              </a:ext>
            </a:extLst>
          </p:cNvPr>
          <p:cNvPicPr>
            <a:picLocks noChangeAspect="1"/>
          </p:cNvPicPr>
          <p:nvPr/>
        </p:nvPicPr>
        <p:blipFill>
          <a:blip r:embed="rId2"/>
          <a:stretch>
            <a:fillRect/>
          </a:stretch>
        </p:blipFill>
        <p:spPr>
          <a:xfrm>
            <a:off x="5701169" y="2272261"/>
            <a:ext cx="5619126" cy="2313477"/>
          </a:xfrm>
          <a:prstGeom prst="rect">
            <a:avLst/>
          </a:prstGeom>
          <a:ln>
            <a:solidFill>
              <a:schemeClr val="accent5">
                <a:lumMod val="75000"/>
              </a:schemeClr>
            </a:solidFill>
          </a:ln>
        </p:spPr>
      </p:pic>
      <p:sp>
        <p:nvSpPr>
          <p:cNvPr id="6" name="Arrow: Right 5">
            <a:extLst>
              <a:ext uri="{FF2B5EF4-FFF2-40B4-BE49-F238E27FC236}">
                <a16:creationId xmlns:a16="http://schemas.microsoft.com/office/drawing/2014/main" id="{75221488-0BE0-4A75-BDB3-D107BEDD81BF}"/>
              </a:ext>
            </a:extLst>
          </p:cNvPr>
          <p:cNvSpPr/>
          <p:nvPr/>
        </p:nvSpPr>
        <p:spPr>
          <a:xfrm>
            <a:off x="10072947" y="2457036"/>
            <a:ext cx="274318" cy="1567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744E649-C477-45F5-93D6-3E18BD03FE1A}"/>
              </a:ext>
            </a:extLst>
          </p:cNvPr>
          <p:cNvPicPr>
            <a:picLocks noChangeAspect="1"/>
          </p:cNvPicPr>
          <p:nvPr/>
        </p:nvPicPr>
        <p:blipFill>
          <a:blip r:embed="rId3"/>
          <a:stretch>
            <a:fillRect/>
          </a:stretch>
        </p:blipFill>
        <p:spPr>
          <a:xfrm>
            <a:off x="428051" y="3965826"/>
            <a:ext cx="4503863" cy="1553056"/>
          </a:xfrm>
          <a:prstGeom prst="rect">
            <a:avLst/>
          </a:prstGeom>
          <a:ln>
            <a:solidFill>
              <a:schemeClr val="accent5">
                <a:lumMod val="75000"/>
              </a:schemeClr>
            </a:solidFill>
          </a:ln>
        </p:spPr>
      </p:pic>
      <p:sp>
        <p:nvSpPr>
          <p:cNvPr id="10" name="Arrow: Right 9">
            <a:extLst>
              <a:ext uri="{FF2B5EF4-FFF2-40B4-BE49-F238E27FC236}">
                <a16:creationId xmlns:a16="http://schemas.microsoft.com/office/drawing/2014/main" id="{57D00879-E751-49E1-AC30-1A5348A4CB40}"/>
              </a:ext>
            </a:extLst>
          </p:cNvPr>
          <p:cNvSpPr/>
          <p:nvPr/>
        </p:nvSpPr>
        <p:spPr>
          <a:xfrm>
            <a:off x="4134096" y="4079724"/>
            <a:ext cx="241590" cy="1390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85892A8-2643-4502-91DA-00B1D8ED5650}"/>
              </a:ext>
            </a:extLst>
          </p:cNvPr>
          <p:cNvPicPr>
            <a:picLocks noChangeAspect="1"/>
          </p:cNvPicPr>
          <p:nvPr/>
        </p:nvPicPr>
        <p:blipFill>
          <a:blip r:embed="rId4"/>
          <a:stretch>
            <a:fillRect/>
          </a:stretch>
        </p:blipFill>
        <p:spPr>
          <a:xfrm>
            <a:off x="5701169" y="4761686"/>
            <a:ext cx="3017715" cy="2004813"/>
          </a:xfrm>
          <a:prstGeom prst="rect">
            <a:avLst/>
          </a:prstGeom>
          <a:ln>
            <a:solidFill>
              <a:schemeClr val="accent5">
                <a:lumMod val="75000"/>
              </a:schemeClr>
            </a:solidFill>
          </a:ln>
        </p:spPr>
      </p:pic>
      <p:sp>
        <p:nvSpPr>
          <p:cNvPr id="15" name="Explosion: 8 Points 14">
            <a:extLst>
              <a:ext uri="{FF2B5EF4-FFF2-40B4-BE49-F238E27FC236}">
                <a16:creationId xmlns:a16="http://schemas.microsoft.com/office/drawing/2014/main" id="{1BB005DC-7BD0-4FF7-BCBB-5D6733B7EBF5}"/>
              </a:ext>
            </a:extLst>
          </p:cNvPr>
          <p:cNvSpPr/>
          <p:nvPr/>
        </p:nvSpPr>
        <p:spPr>
          <a:xfrm>
            <a:off x="9059965" y="4755830"/>
            <a:ext cx="3017715" cy="201066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Cash is </a:t>
            </a:r>
            <a:r>
              <a:rPr lang="en-US" sz="1100" b="1" u="sng"/>
              <a:t>NEVER</a:t>
            </a:r>
            <a:r>
              <a:rPr lang="en-US" sz="1100"/>
              <a:t> to be given as change to a customer paying by check or credit card</a:t>
            </a:r>
          </a:p>
        </p:txBody>
      </p:sp>
      <mc:AlternateContent xmlns:mc="http://schemas.openxmlformats.org/markup-compatibility/2006" xmlns:p14="http://schemas.microsoft.com/office/powerpoint/2010/main">
        <mc:Choice Requires="p14">
          <p:contentPart p14:bwMode="auto" r:id="rId5">
            <p14:nvContentPartPr>
              <p14:cNvPr id="26" name="Ink 25">
                <a:extLst>
                  <a:ext uri="{FF2B5EF4-FFF2-40B4-BE49-F238E27FC236}">
                    <a16:creationId xmlns:a16="http://schemas.microsoft.com/office/drawing/2014/main" id="{1B2F12A4-01E8-4FE6-98C9-98EB5A1694BE}"/>
                  </a:ext>
                </a:extLst>
              </p14:cNvPr>
              <p14:cNvContentPartPr/>
              <p14:nvPr/>
            </p14:nvContentPartPr>
            <p14:xfrm>
              <a:off x="5245647" y="2749993"/>
              <a:ext cx="4654800" cy="360"/>
            </p14:xfrm>
          </p:contentPart>
        </mc:Choice>
        <mc:Fallback xmlns="">
          <p:pic>
            <p:nvPicPr>
              <p:cNvPr id="26" name="Ink 25">
                <a:extLst>
                  <a:ext uri="{FF2B5EF4-FFF2-40B4-BE49-F238E27FC236}">
                    <a16:creationId xmlns:a16="http://schemas.microsoft.com/office/drawing/2014/main" id="{1B2F12A4-01E8-4FE6-98C9-98EB5A1694BE}"/>
                  </a:ext>
                </a:extLst>
              </p:cNvPr>
              <p:cNvPicPr/>
              <p:nvPr/>
            </p:nvPicPr>
            <p:blipFill>
              <a:blip r:embed="rId6"/>
              <a:stretch>
                <a:fillRect/>
              </a:stretch>
            </p:blipFill>
            <p:spPr>
              <a:xfrm>
                <a:off x="5236647" y="2740993"/>
                <a:ext cx="46724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8" name="Ink 27">
                <a:extLst>
                  <a:ext uri="{FF2B5EF4-FFF2-40B4-BE49-F238E27FC236}">
                    <a16:creationId xmlns:a16="http://schemas.microsoft.com/office/drawing/2014/main" id="{1610CB0D-9602-4745-B1F3-5CD555BFA3A4}"/>
                  </a:ext>
                </a:extLst>
              </p14:cNvPr>
              <p14:cNvContentPartPr/>
              <p14:nvPr/>
            </p14:nvContentPartPr>
            <p14:xfrm>
              <a:off x="9891807" y="2535433"/>
              <a:ext cx="150480" cy="360"/>
            </p14:xfrm>
          </p:contentPart>
        </mc:Choice>
        <mc:Fallback xmlns="">
          <p:pic>
            <p:nvPicPr>
              <p:cNvPr id="28" name="Ink 27">
                <a:extLst>
                  <a:ext uri="{FF2B5EF4-FFF2-40B4-BE49-F238E27FC236}">
                    <a16:creationId xmlns:a16="http://schemas.microsoft.com/office/drawing/2014/main" id="{1610CB0D-9602-4745-B1F3-5CD555BFA3A4}"/>
                  </a:ext>
                </a:extLst>
              </p:cNvPr>
              <p:cNvPicPr/>
              <p:nvPr/>
            </p:nvPicPr>
            <p:blipFill>
              <a:blip r:embed="rId8"/>
              <a:stretch>
                <a:fillRect/>
              </a:stretch>
            </p:blipFill>
            <p:spPr>
              <a:xfrm>
                <a:off x="9882828" y="2526433"/>
                <a:ext cx="168078"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9" name="Ink 28">
                <a:extLst>
                  <a:ext uri="{FF2B5EF4-FFF2-40B4-BE49-F238E27FC236}">
                    <a16:creationId xmlns:a16="http://schemas.microsoft.com/office/drawing/2014/main" id="{BC2D0740-90D7-4AD6-9ECE-7C84B22C2DFE}"/>
                  </a:ext>
                </a:extLst>
              </p14:cNvPr>
              <p14:cNvContentPartPr/>
              <p14:nvPr/>
            </p14:nvContentPartPr>
            <p14:xfrm>
              <a:off x="9887783" y="2543156"/>
              <a:ext cx="3960" cy="196560"/>
            </p14:xfrm>
          </p:contentPart>
        </mc:Choice>
        <mc:Fallback xmlns="">
          <p:pic>
            <p:nvPicPr>
              <p:cNvPr id="29" name="Ink 28">
                <a:extLst>
                  <a:ext uri="{FF2B5EF4-FFF2-40B4-BE49-F238E27FC236}">
                    <a16:creationId xmlns:a16="http://schemas.microsoft.com/office/drawing/2014/main" id="{BC2D0740-90D7-4AD6-9ECE-7C84B22C2DFE}"/>
                  </a:ext>
                </a:extLst>
              </p:cNvPr>
              <p:cNvPicPr/>
              <p:nvPr/>
            </p:nvPicPr>
            <p:blipFill>
              <a:blip r:embed="rId10"/>
              <a:stretch>
                <a:fillRect/>
              </a:stretch>
            </p:blipFill>
            <p:spPr>
              <a:xfrm>
                <a:off x="9877883" y="2534156"/>
                <a:ext cx="23364" cy="214200"/>
              </a:xfrm>
              <a:prstGeom prst="rect">
                <a:avLst/>
              </a:prstGeom>
            </p:spPr>
          </p:pic>
        </mc:Fallback>
      </mc:AlternateContent>
      <p:sp>
        <p:nvSpPr>
          <p:cNvPr id="3" name="Slide Number Placeholder 2">
            <a:extLst>
              <a:ext uri="{FF2B5EF4-FFF2-40B4-BE49-F238E27FC236}">
                <a16:creationId xmlns:a16="http://schemas.microsoft.com/office/drawing/2014/main" id="{4820AF1D-4020-489D-A368-D31BA0326341}"/>
              </a:ext>
            </a:extLst>
          </p:cNvPr>
          <p:cNvSpPr>
            <a:spLocks noGrp="1"/>
          </p:cNvSpPr>
          <p:nvPr>
            <p:ph type="sldNum" sz="quarter" idx="12"/>
          </p:nvPr>
        </p:nvSpPr>
        <p:spPr/>
        <p:txBody>
          <a:bodyPr/>
          <a:lstStyle/>
          <a:p>
            <a:fld id="{3A98EE3D-8CD1-4C3F-BD1C-C98C9596463C}" type="slidenum">
              <a:rPr lang="en-US" smtClean="0"/>
              <a:t>16</a:t>
            </a:fld>
            <a:endParaRPr lang="en-US"/>
          </a:p>
        </p:txBody>
      </p:sp>
      <p:cxnSp>
        <p:nvCxnSpPr>
          <p:cNvPr id="7" name="Straight Connector 6">
            <a:extLst>
              <a:ext uri="{FF2B5EF4-FFF2-40B4-BE49-F238E27FC236}">
                <a16:creationId xmlns:a16="http://schemas.microsoft.com/office/drawing/2014/main" id="{EF4B92EF-600A-4752-9B4D-60DADF9CF654}"/>
              </a:ext>
            </a:extLst>
          </p:cNvPr>
          <p:cNvCxnSpPr/>
          <p:nvPr/>
        </p:nvCxnSpPr>
        <p:spPr>
          <a:xfrm>
            <a:off x="4931914" y="4957482"/>
            <a:ext cx="769255" cy="43927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97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9D748-219A-47B7-A298-FAF94D18EAC8}"/>
              </a:ext>
            </a:extLst>
          </p:cNvPr>
          <p:cNvSpPr txBox="1">
            <a:spLocks/>
          </p:cNvSpPr>
          <p:nvPr/>
        </p:nvSpPr>
        <p:spPr>
          <a:xfrm>
            <a:off x="1154954" y="973668"/>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How to make a sale, part 4</a:t>
            </a:r>
          </a:p>
        </p:txBody>
      </p:sp>
      <p:sp>
        <p:nvSpPr>
          <p:cNvPr id="4" name="TextBox 3">
            <a:extLst>
              <a:ext uri="{FF2B5EF4-FFF2-40B4-BE49-F238E27FC236}">
                <a16:creationId xmlns:a16="http://schemas.microsoft.com/office/drawing/2014/main" id="{D1BA8039-A3BE-4D92-9CDF-F5F2EE352A14}"/>
              </a:ext>
            </a:extLst>
          </p:cNvPr>
          <p:cNvSpPr txBox="1"/>
          <p:nvPr/>
        </p:nvSpPr>
        <p:spPr>
          <a:xfrm>
            <a:off x="628650" y="2458849"/>
            <a:ext cx="4038600" cy="3913892"/>
          </a:xfrm>
          <a:prstGeom prst="rect">
            <a:avLst/>
          </a:prstGeom>
          <a:noFill/>
        </p:spPr>
        <p:txBody>
          <a:bodyPr wrap="square">
            <a:spAutoFit/>
          </a:bodyPr>
          <a:lstStyle/>
          <a:p>
            <a:pPr>
              <a:spcBef>
                <a:spcPts val="1000"/>
              </a:spcBef>
              <a:buClr>
                <a:schemeClr val="accent1"/>
              </a:buClr>
              <a:buSzPct val="80000"/>
            </a:pPr>
            <a:r>
              <a:rPr lang="en-US" sz="1600">
                <a:solidFill>
                  <a:schemeClr val="tx1">
                    <a:lumMod val="75000"/>
                    <a:lumOff val="25000"/>
                  </a:schemeClr>
                </a:solidFill>
              </a:rPr>
              <a:t>Here is an example showing the customer is paying the exact amount.  A screen pops up to ask you what amount was given by the customer- you can type in the amount or select the prepopulated amount.</a:t>
            </a:r>
          </a:p>
          <a:p>
            <a:pPr>
              <a:spcBef>
                <a:spcPts val="1000"/>
              </a:spcBef>
              <a:buClr>
                <a:schemeClr val="accent1"/>
              </a:buClr>
              <a:buSzPct val="80000"/>
            </a:pPr>
            <a:r>
              <a:rPr lang="en-US" sz="1600">
                <a:solidFill>
                  <a:schemeClr val="tx1">
                    <a:lumMod val="75000"/>
                    <a:lumOff val="25000"/>
                  </a:schemeClr>
                </a:solidFill>
              </a:rPr>
              <a:t>Always record the exact amount given by the customer.  For this example, if the customer gives $40.05 cash, you should not record they gave $39.05 and do the mental math of giving them $1.00 in change. The best way, is to record they paid $40.05 and the receipt will show $1.00 in change to be given back.</a:t>
            </a:r>
          </a:p>
        </p:txBody>
      </p:sp>
      <p:pic>
        <p:nvPicPr>
          <p:cNvPr id="8" name="Picture 7">
            <a:extLst>
              <a:ext uri="{FF2B5EF4-FFF2-40B4-BE49-F238E27FC236}">
                <a16:creationId xmlns:a16="http://schemas.microsoft.com/office/drawing/2014/main" id="{02556AC1-35B1-4192-9A4D-D315E7B3E642}"/>
              </a:ext>
            </a:extLst>
          </p:cNvPr>
          <p:cNvPicPr>
            <a:picLocks noChangeAspect="1"/>
          </p:cNvPicPr>
          <p:nvPr/>
        </p:nvPicPr>
        <p:blipFill>
          <a:blip r:embed="rId2"/>
          <a:stretch>
            <a:fillRect/>
          </a:stretch>
        </p:blipFill>
        <p:spPr>
          <a:xfrm>
            <a:off x="4848225" y="2451401"/>
            <a:ext cx="4160089" cy="1371600"/>
          </a:xfrm>
          <a:prstGeom prst="rect">
            <a:avLst/>
          </a:prstGeom>
          <a:ln>
            <a:solidFill>
              <a:schemeClr val="accent5">
                <a:lumMod val="75000"/>
              </a:schemeClr>
            </a:solidFill>
          </a:ln>
        </p:spPr>
      </p:pic>
      <p:pic>
        <p:nvPicPr>
          <p:cNvPr id="10" name="Picture 9">
            <a:extLst>
              <a:ext uri="{FF2B5EF4-FFF2-40B4-BE49-F238E27FC236}">
                <a16:creationId xmlns:a16="http://schemas.microsoft.com/office/drawing/2014/main" id="{E848F6A5-BC9E-485C-A383-67B7DD66748D}"/>
              </a:ext>
            </a:extLst>
          </p:cNvPr>
          <p:cNvPicPr>
            <a:picLocks noChangeAspect="1"/>
          </p:cNvPicPr>
          <p:nvPr/>
        </p:nvPicPr>
        <p:blipFill>
          <a:blip r:embed="rId3"/>
          <a:stretch>
            <a:fillRect/>
          </a:stretch>
        </p:blipFill>
        <p:spPr>
          <a:xfrm>
            <a:off x="4848225" y="4593770"/>
            <a:ext cx="4175249" cy="1430231"/>
          </a:xfrm>
          <a:prstGeom prst="rect">
            <a:avLst/>
          </a:prstGeom>
          <a:ln>
            <a:solidFill>
              <a:schemeClr val="accent5">
                <a:lumMod val="75000"/>
              </a:schemeClr>
            </a:solidFill>
          </a:ln>
        </p:spPr>
      </p:pic>
      <p:pic>
        <p:nvPicPr>
          <p:cNvPr id="12" name="Picture 11">
            <a:extLst>
              <a:ext uri="{FF2B5EF4-FFF2-40B4-BE49-F238E27FC236}">
                <a16:creationId xmlns:a16="http://schemas.microsoft.com/office/drawing/2014/main" id="{D69E5560-C4F4-4389-85C2-2A4EB4E0192D}"/>
              </a:ext>
            </a:extLst>
          </p:cNvPr>
          <p:cNvPicPr>
            <a:picLocks noChangeAspect="1"/>
          </p:cNvPicPr>
          <p:nvPr/>
        </p:nvPicPr>
        <p:blipFill>
          <a:blip r:embed="rId4"/>
          <a:stretch>
            <a:fillRect/>
          </a:stretch>
        </p:blipFill>
        <p:spPr>
          <a:xfrm>
            <a:off x="9386415" y="3725339"/>
            <a:ext cx="2539447" cy="3132661"/>
          </a:xfrm>
          <a:prstGeom prst="rect">
            <a:avLst/>
          </a:prstGeom>
          <a:ln>
            <a:solidFill>
              <a:schemeClr val="accent5">
                <a:lumMod val="75000"/>
              </a:schemeClr>
            </a:solidFill>
          </a:ln>
        </p:spPr>
      </p:pic>
      <p:sp>
        <p:nvSpPr>
          <p:cNvPr id="3" name="Slide Number Placeholder 2">
            <a:extLst>
              <a:ext uri="{FF2B5EF4-FFF2-40B4-BE49-F238E27FC236}">
                <a16:creationId xmlns:a16="http://schemas.microsoft.com/office/drawing/2014/main" id="{FCF689AF-5ADA-4D9E-8BA7-15B09B484B40}"/>
              </a:ext>
            </a:extLst>
          </p:cNvPr>
          <p:cNvSpPr>
            <a:spLocks noGrp="1"/>
          </p:cNvSpPr>
          <p:nvPr>
            <p:ph type="sldNum" sz="quarter" idx="12"/>
          </p:nvPr>
        </p:nvSpPr>
        <p:spPr/>
        <p:txBody>
          <a:bodyPr/>
          <a:lstStyle/>
          <a:p>
            <a:fld id="{3A98EE3D-8CD1-4C3F-BD1C-C98C9596463C}" type="slidenum">
              <a:rPr lang="en-US" smtClean="0"/>
              <a:t>17</a:t>
            </a:fld>
            <a:endParaRPr lang="en-US"/>
          </a:p>
        </p:txBody>
      </p:sp>
      <p:sp>
        <p:nvSpPr>
          <p:cNvPr id="11" name="Arrow: U-Turn 10">
            <a:extLst>
              <a:ext uri="{FF2B5EF4-FFF2-40B4-BE49-F238E27FC236}">
                <a16:creationId xmlns:a16="http://schemas.microsoft.com/office/drawing/2014/main" id="{87688EBE-E0A2-4F98-BADE-8B632003A863}"/>
              </a:ext>
            </a:extLst>
          </p:cNvPr>
          <p:cNvSpPr/>
          <p:nvPr/>
        </p:nvSpPr>
        <p:spPr>
          <a:xfrm>
            <a:off x="3000375" y="1562100"/>
            <a:ext cx="5705475" cy="1000125"/>
          </a:xfrm>
          <a:prstGeom prst="uturnArrow">
            <a:avLst>
              <a:gd name="adj1" fmla="val 25000"/>
              <a:gd name="adj2" fmla="val 25000"/>
              <a:gd name="adj3" fmla="val 25000"/>
              <a:gd name="adj4" fmla="val 43750"/>
              <a:gd name="adj5" fmla="val 81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ircle: Hollow 12">
            <a:extLst>
              <a:ext uri="{FF2B5EF4-FFF2-40B4-BE49-F238E27FC236}">
                <a16:creationId xmlns:a16="http://schemas.microsoft.com/office/drawing/2014/main" id="{38CDAC96-16CC-4CD9-AABB-C1833D895AF1}"/>
              </a:ext>
            </a:extLst>
          </p:cNvPr>
          <p:cNvSpPr/>
          <p:nvPr/>
        </p:nvSpPr>
        <p:spPr>
          <a:xfrm>
            <a:off x="5826682" y="3395284"/>
            <a:ext cx="1200150" cy="40005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ircle: Hollow 16">
            <a:extLst>
              <a:ext uri="{FF2B5EF4-FFF2-40B4-BE49-F238E27FC236}">
                <a16:creationId xmlns:a16="http://schemas.microsoft.com/office/drawing/2014/main" id="{1BBB3357-AE5B-41C8-9BFD-6E8EF24661A3}"/>
              </a:ext>
            </a:extLst>
          </p:cNvPr>
          <p:cNvSpPr/>
          <p:nvPr/>
        </p:nvSpPr>
        <p:spPr>
          <a:xfrm>
            <a:off x="5166277" y="5295900"/>
            <a:ext cx="1860555" cy="728101"/>
          </a:xfrm>
          <a:prstGeom prst="donut">
            <a:avLst>
              <a:gd name="adj" fmla="val 125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9820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6B15D-A34A-4AD0-87AE-7AE81F54CB6B}"/>
              </a:ext>
            </a:extLst>
          </p:cNvPr>
          <p:cNvSpPr>
            <a:spLocks noGrp="1"/>
          </p:cNvSpPr>
          <p:nvPr>
            <p:ph type="title"/>
          </p:nvPr>
        </p:nvSpPr>
        <p:spPr/>
        <p:txBody>
          <a:bodyPr/>
          <a:lstStyle/>
          <a:p>
            <a:r>
              <a:rPr lang="en-US"/>
              <a:t>Split payments, part 1 </a:t>
            </a:r>
          </a:p>
        </p:txBody>
      </p:sp>
      <p:sp>
        <p:nvSpPr>
          <p:cNvPr id="4" name="Slide Number Placeholder 3">
            <a:extLst>
              <a:ext uri="{FF2B5EF4-FFF2-40B4-BE49-F238E27FC236}">
                <a16:creationId xmlns:a16="http://schemas.microsoft.com/office/drawing/2014/main" id="{1198E97B-4B42-458E-84FA-2CC9DDA58639}"/>
              </a:ext>
            </a:extLst>
          </p:cNvPr>
          <p:cNvSpPr>
            <a:spLocks noGrp="1"/>
          </p:cNvSpPr>
          <p:nvPr>
            <p:ph type="sldNum" sz="quarter" idx="12"/>
          </p:nvPr>
        </p:nvSpPr>
        <p:spPr/>
        <p:txBody>
          <a:bodyPr/>
          <a:lstStyle/>
          <a:p>
            <a:fld id="{3A98EE3D-8CD1-4C3F-BD1C-C98C9596463C}" type="slidenum">
              <a:rPr lang="en-US" smtClean="0"/>
              <a:t>18</a:t>
            </a:fld>
            <a:endParaRPr lang="en-US"/>
          </a:p>
        </p:txBody>
      </p:sp>
      <p:pic>
        <p:nvPicPr>
          <p:cNvPr id="6" name="Picture 5">
            <a:extLst>
              <a:ext uri="{FF2B5EF4-FFF2-40B4-BE49-F238E27FC236}">
                <a16:creationId xmlns:a16="http://schemas.microsoft.com/office/drawing/2014/main" id="{86DD0035-7B70-4EE9-AE66-BD3C22F62F30}"/>
              </a:ext>
            </a:extLst>
          </p:cNvPr>
          <p:cNvPicPr>
            <a:picLocks noChangeAspect="1"/>
          </p:cNvPicPr>
          <p:nvPr/>
        </p:nvPicPr>
        <p:blipFill>
          <a:blip r:embed="rId2"/>
          <a:stretch>
            <a:fillRect/>
          </a:stretch>
        </p:blipFill>
        <p:spPr>
          <a:xfrm>
            <a:off x="576359" y="5258269"/>
            <a:ext cx="3878375" cy="1252125"/>
          </a:xfrm>
          <a:prstGeom prst="rect">
            <a:avLst/>
          </a:prstGeom>
        </p:spPr>
      </p:pic>
      <p:sp>
        <p:nvSpPr>
          <p:cNvPr id="7" name="TextBox 6">
            <a:extLst>
              <a:ext uri="{FF2B5EF4-FFF2-40B4-BE49-F238E27FC236}">
                <a16:creationId xmlns:a16="http://schemas.microsoft.com/office/drawing/2014/main" id="{5796926C-27CF-4FC6-9205-878B4E29E25E}"/>
              </a:ext>
            </a:extLst>
          </p:cNvPr>
          <p:cNvSpPr txBox="1"/>
          <p:nvPr/>
        </p:nvSpPr>
        <p:spPr>
          <a:xfrm>
            <a:off x="481109" y="2357786"/>
            <a:ext cx="4933950" cy="2585323"/>
          </a:xfrm>
          <a:prstGeom prst="rect">
            <a:avLst/>
          </a:prstGeom>
          <a:noFill/>
        </p:spPr>
        <p:txBody>
          <a:bodyPr wrap="square" rtlCol="0">
            <a:spAutoFit/>
          </a:bodyPr>
          <a:lstStyle/>
          <a:p>
            <a:r>
              <a:rPr lang="en-US"/>
              <a:t>The sale in the past slide is the same example.  We will show how to record a $20 cash, $7 check, and $12.05 credit card payment.</a:t>
            </a:r>
          </a:p>
          <a:p>
            <a:endParaRPr lang="en-US"/>
          </a:p>
          <a:p>
            <a:r>
              <a:rPr lang="en-US"/>
              <a:t>At the pay screen, change the amount the customer is paying and select the type. You do this for each tender type and amount the customer is paying.</a:t>
            </a:r>
          </a:p>
        </p:txBody>
      </p:sp>
      <p:pic>
        <p:nvPicPr>
          <p:cNvPr id="13" name="Picture 12">
            <a:extLst>
              <a:ext uri="{FF2B5EF4-FFF2-40B4-BE49-F238E27FC236}">
                <a16:creationId xmlns:a16="http://schemas.microsoft.com/office/drawing/2014/main" id="{3ADC355C-0787-4A83-BB32-AC03AF9B60DC}"/>
              </a:ext>
            </a:extLst>
          </p:cNvPr>
          <p:cNvPicPr>
            <a:picLocks noChangeAspect="1"/>
          </p:cNvPicPr>
          <p:nvPr/>
        </p:nvPicPr>
        <p:blipFill>
          <a:blip r:embed="rId3"/>
          <a:stretch>
            <a:fillRect/>
          </a:stretch>
        </p:blipFill>
        <p:spPr>
          <a:xfrm>
            <a:off x="6168041" y="1613957"/>
            <a:ext cx="5695950" cy="1647825"/>
          </a:xfrm>
          <a:prstGeom prst="rect">
            <a:avLst/>
          </a:prstGeom>
        </p:spPr>
      </p:pic>
      <p:pic>
        <p:nvPicPr>
          <p:cNvPr id="15" name="Picture 14">
            <a:extLst>
              <a:ext uri="{FF2B5EF4-FFF2-40B4-BE49-F238E27FC236}">
                <a16:creationId xmlns:a16="http://schemas.microsoft.com/office/drawing/2014/main" id="{E9BCF8B9-329B-4298-B23F-41BAF0B2B283}"/>
              </a:ext>
            </a:extLst>
          </p:cNvPr>
          <p:cNvPicPr>
            <a:picLocks noChangeAspect="1"/>
          </p:cNvPicPr>
          <p:nvPr/>
        </p:nvPicPr>
        <p:blipFill>
          <a:blip r:embed="rId4"/>
          <a:stretch>
            <a:fillRect/>
          </a:stretch>
        </p:blipFill>
        <p:spPr>
          <a:xfrm>
            <a:off x="6025166" y="3396193"/>
            <a:ext cx="5838825" cy="1771650"/>
          </a:xfrm>
          <a:prstGeom prst="rect">
            <a:avLst/>
          </a:prstGeom>
        </p:spPr>
      </p:pic>
      <p:pic>
        <p:nvPicPr>
          <p:cNvPr id="17" name="Picture 16">
            <a:extLst>
              <a:ext uri="{FF2B5EF4-FFF2-40B4-BE49-F238E27FC236}">
                <a16:creationId xmlns:a16="http://schemas.microsoft.com/office/drawing/2014/main" id="{3FAB0122-02AC-4A8B-B453-3534292B9F81}"/>
              </a:ext>
            </a:extLst>
          </p:cNvPr>
          <p:cNvPicPr>
            <a:picLocks noChangeAspect="1"/>
          </p:cNvPicPr>
          <p:nvPr/>
        </p:nvPicPr>
        <p:blipFill>
          <a:blip r:embed="rId5"/>
          <a:stretch>
            <a:fillRect/>
          </a:stretch>
        </p:blipFill>
        <p:spPr>
          <a:xfrm>
            <a:off x="5982304" y="5124450"/>
            <a:ext cx="5924550" cy="1733550"/>
          </a:xfrm>
          <a:prstGeom prst="rect">
            <a:avLst/>
          </a:prstGeom>
        </p:spPr>
      </p:pic>
      <p:sp>
        <p:nvSpPr>
          <p:cNvPr id="18" name="Circle: Hollow 17">
            <a:extLst>
              <a:ext uri="{FF2B5EF4-FFF2-40B4-BE49-F238E27FC236}">
                <a16:creationId xmlns:a16="http://schemas.microsoft.com/office/drawing/2014/main" id="{3EFC370C-A117-4A9E-8F80-FCC2EAF290C4}"/>
              </a:ext>
            </a:extLst>
          </p:cNvPr>
          <p:cNvSpPr/>
          <p:nvPr/>
        </p:nvSpPr>
        <p:spPr>
          <a:xfrm>
            <a:off x="10241010" y="6166983"/>
            <a:ext cx="1241283" cy="790575"/>
          </a:xfrm>
          <a:prstGeom prst="donut">
            <a:avLst>
              <a:gd name="adj" fmla="val 73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ircle: Hollow 18">
            <a:extLst>
              <a:ext uri="{FF2B5EF4-FFF2-40B4-BE49-F238E27FC236}">
                <a16:creationId xmlns:a16="http://schemas.microsoft.com/office/drawing/2014/main" id="{CF2666C9-08AA-4AB4-9B58-272B6B7C544B}"/>
              </a:ext>
            </a:extLst>
          </p:cNvPr>
          <p:cNvSpPr/>
          <p:nvPr/>
        </p:nvSpPr>
        <p:spPr>
          <a:xfrm>
            <a:off x="8468329" y="4426447"/>
            <a:ext cx="1241283" cy="790575"/>
          </a:xfrm>
          <a:prstGeom prst="donut">
            <a:avLst>
              <a:gd name="adj" fmla="val 73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ircle: Hollow 19">
            <a:extLst>
              <a:ext uri="{FF2B5EF4-FFF2-40B4-BE49-F238E27FC236}">
                <a16:creationId xmlns:a16="http://schemas.microsoft.com/office/drawing/2014/main" id="{229C7B17-34FB-4040-89EA-CEE92711B9D6}"/>
              </a:ext>
            </a:extLst>
          </p:cNvPr>
          <p:cNvSpPr/>
          <p:nvPr/>
        </p:nvSpPr>
        <p:spPr>
          <a:xfrm>
            <a:off x="6678660" y="2575489"/>
            <a:ext cx="1241283" cy="790575"/>
          </a:xfrm>
          <a:prstGeom prst="donut">
            <a:avLst>
              <a:gd name="adj" fmla="val 73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29397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E16BD-4E80-4A3A-8573-B52506E34BB5}"/>
              </a:ext>
            </a:extLst>
          </p:cNvPr>
          <p:cNvSpPr>
            <a:spLocks noGrp="1"/>
          </p:cNvSpPr>
          <p:nvPr>
            <p:ph type="title"/>
          </p:nvPr>
        </p:nvSpPr>
        <p:spPr/>
        <p:txBody>
          <a:bodyPr/>
          <a:lstStyle/>
          <a:p>
            <a:r>
              <a:rPr lang="en-US"/>
              <a:t>Split payments, part 2</a:t>
            </a:r>
          </a:p>
        </p:txBody>
      </p:sp>
      <p:sp>
        <p:nvSpPr>
          <p:cNvPr id="3" name="Content Placeholder 2">
            <a:extLst>
              <a:ext uri="{FF2B5EF4-FFF2-40B4-BE49-F238E27FC236}">
                <a16:creationId xmlns:a16="http://schemas.microsoft.com/office/drawing/2014/main" id="{D86B9013-1E76-4C79-A7C6-4849DC0FD788}"/>
              </a:ext>
            </a:extLst>
          </p:cNvPr>
          <p:cNvSpPr>
            <a:spLocks noGrp="1"/>
          </p:cNvSpPr>
          <p:nvPr>
            <p:ph idx="1"/>
          </p:nvPr>
        </p:nvSpPr>
        <p:spPr>
          <a:xfrm>
            <a:off x="1154955" y="2603500"/>
            <a:ext cx="4236196" cy="3416300"/>
          </a:xfrm>
        </p:spPr>
        <p:txBody>
          <a:bodyPr/>
          <a:lstStyle/>
          <a:p>
            <a:r>
              <a:rPr lang="en-US"/>
              <a:t>This is what the receipt will look like after the payments have been applied.</a:t>
            </a:r>
          </a:p>
          <a:p>
            <a:r>
              <a:rPr lang="en-US"/>
              <a:t>See how it identifies the payment types clearly?</a:t>
            </a:r>
          </a:p>
        </p:txBody>
      </p:sp>
      <p:sp>
        <p:nvSpPr>
          <p:cNvPr id="4" name="Slide Number Placeholder 3">
            <a:extLst>
              <a:ext uri="{FF2B5EF4-FFF2-40B4-BE49-F238E27FC236}">
                <a16:creationId xmlns:a16="http://schemas.microsoft.com/office/drawing/2014/main" id="{9B5B3279-C08E-4220-9F23-0DCBBB3E625A}"/>
              </a:ext>
            </a:extLst>
          </p:cNvPr>
          <p:cNvSpPr>
            <a:spLocks noGrp="1"/>
          </p:cNvSpPr>
          <p:nvPr>
            <p:ph type="sldNum" sz="quarter" idx="12"/>
          </p:nvPr>
        </p:nvSpPr>
        <p:spPr/>
        <p:txBody>
          <a:bodyPr/>
          <a:lstStyle/>
          <a:p>
            <a:fld id="{3A98EE3D-8CD1-4C3F-BD1C-C98C9596463C}" type="slidenum">
              <a:rPr lang="en-US" smtClean="0"/>
              <a:t>19</a:t>
            </a:fld>
            <a:endParaRPr lang="en-US"/>
          </a:p>
        </p:txBody>
      </p:sp>
      <p:pic>
        <p:nvPicPr>
          <p:cNvPr id="5" name="Picture 4">
            <a:extLst>
              <a:ext uri="{FF2B5EF4-FFF2-40B4-BE49-F238E27FC236}">
                <a16:creationId xmlns:a16="http://schemas.microsoft.com/office/drawing/2014/main" id="{65415907-273F-44F7-AB5D-A4F8414CFBEC}"/>
              </a:ext>
            </a:extLst>
          </p:cNvPr>
          <p:cNvPicPr>
            <a:picLocks noChangeAspect="1"/>
          </p:cNvPicPr>
          <p:nvPr/>
        </p:nvPicPr>
        <p:blipFill>
          <a:blip r:embed="rId2"/>
          <a:stretch>
            <a:fillRect/>
          </a:stretch>
        </p:blipFill>
        <p:spPr>
          <a:xfrm>
            <a:off x="6658418" y="1895475"/>
            <a:ext cx="3616628" cy="4962525"/>
          </a:xfrm>
          <a:prstGeom prst="rect">
            <a:avLst/>
          </a:prstGeom>
        </p:spPr>
      </p:pic>
      <p:sp>
        <p:nvSpPr>
          <p:cNvPr id="10" name="Frame 9">
            <a:extLst>
              <a:ext uri="{FF2B5EF4-FFF2-40B4-BE49-F238E27FC236}">
                <a16:creationId xmlns:a16="http://schemas.microsoft.com/office/drawing/2014/main" id="{E9F7BE42-292C-4F2A-8E46-53A66C5EE09B}"/>
              </a:ext>
            </a:extLst>
          </p:cNvPr>
          <p:cNvSpPr/>
          <p:nvPr/>
        </p:nvSpPr>
        <p:spPr>
          <a:xfrm>
            <a:off x="6925118" y="4781550"/>
            <a:ext cx="3257949" cy="40005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ame 12">
            <a:extLst>
              <a:ext uri="{FF2B5EF4-FFF2-40B4-BE49-F238E27FC236}">
                <a16:creationId xmlns:a16="http://schemas.microsoft.com/office/drawing/2014/main" id="{66D3FD8F-C0AC-4174-AE5C-3CB89E7F9CE7}"/>
              </a:ext>
            </a:extLst>
          </p:cNvPr>
          <p:cNvSpPr/>
          <p:nvPr/>
        </p:nvSpPr>
        <p:spPr>
          <a:xfrm>
            <a:off x="6925118" y="5219700"/>
            <a:ext cx="3257949" cy="400050"/>
          </a:xfrm>
          <a:prstGeom prst="fram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ame 13">
            <a:extLst>
              <a:ext uri="{FF2B5EF4-FFF2-40B4-BE49-F238E27FC236}">
                <a16:creationId xmlns:a16="http://schemas.microsoft.com/office/drawing/2014/main" id="{961400CD-72F7-4F0D-ABAD-D360BB3FDA83}"/>
              </a:ext>
            </a:extLst>
          </p:cNvPr>
          <p:cNvSpPr/>
          <p:nvPr/>
        </p:nvSpPr>
        <p:spPr>
          <a:xfrm>
            <a:off x="6934643" y="5657850"/>
            <a:ext cx="3257949" cy="400050"/>
          </a:xfrm>
          <a:prstGeom prst="fram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42382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EEB55-DB30-446D-A546-84644E2B2FE5}"/>
              </a:ext>
            </a:extLst>
          </p:cNvPr>
          <p:cNvSpPr>
            <a:spLocks noGrp="1"/>
          </p:cNvSpPr>
          <p:nvPr>
            <p:ph type="title"/>
          </p:nvPr>
        </p:nvSpPr>
        <p:spPr>
          <a:xfrm>
            <a:off x="1154954" y="762000"/>
            <a:ext cx="4069237" cy="762000"/>
          </a:xfrm>
        </p:spPr>
        <p:txBody>
          <a:bodyPr>
            <a:normAutofit fontScale="90000"/>
          </a:bodyPr>
          <a:lstStyle/>
          <a:p>
            <a:r>
              <a:rPr lang="en-US"/>
              <a:t>Table of Contents </a:t>
            </a:r>
          </a:p>
        </p:txBody>
      </p:sp>
      <p:sp>
        <p:nvSpPr>
          <p:cNvPr id="3" name="Content Placeholder 2">
            <a:extLst>
              <a:ext uri="{FF2B5EF4-FFF2-40B4-BE49-F238E27FC236}">
                <a16:creationId xmlns:a16="http://schemas.microsoft.com/office/drawing/2014/main" id="{2082251A-0287-4F50-958E-A4C01305130F}"/>
              </a:ext>
            </a:extLst>
          </p:cNvPr>
          <p:cNvSpPr>
            <a:spLocks noGrp="1"/>
          </p:cNvSpPr>
          <p:nvPr>
            <p:ph type="body" sz="half" idx="2"/>
          </p:nvPr>
        </p:nvSpPr>
        <p:spPr>
          <a:xfrm>
            <a:off x="6450853" y="134471"/>
            <a:ext cx="5319805" cy="6562164"/>
          </a:xfrm>
        </p:spPr>
        <p:txBody>
          <a:bodyPr>
            <a:normAutofit fontScale="25000" lnSpcReduction="20000"/>
          </a:bodyPr>
          <a:lstStyle/>
          <a:p>
            <a:pPr marL="285750" indent="-285750">
              <a:buFont typeface="Wingdings" panose="05000000000000000000" pitchFamily="2" charset="2"/>
              <a:buChar char="v"/>
              <a:tabLst>
                <a:tab pos="4572000" algn="dec"/>
              </a:tabLst>
            </a:pPr>
            <a:r>
              <a:rPr lang="en-US" sz="5600" dirty="0">
                <a:solidFill>
                  <a:schemeClr val="bg2">
                    <a:lumMod val="50000"/>
                  </a:schemeClr>
                </a:solidFill>
                <a:hlinkClick r:id="rId2" action="ppaction://hlinksldjump">
                  <a:extLst>
                    <a:ext uri="{A12FA001-AC4F-418D-AE19-62706E023703}">
                      <ahyp:hlinkClr xmlns:ahyp="http://schemas.microsoft.com/office/drawing/2018/hyperlinkcolor" val="tx"/>
                    </a:ext>
                  </a:extLst>
                </a:hlinkClick>
              </a:rPr>
              <a:t>3 - Help me!!</a:t>
            </a:r>
            <a:endParaRPr lang="en-US" sz="5600" dirty="0">
              <a:solidFill>
                <a:schemeClr val="bg2">
                  <a:lumMod val="50000"/>
                </a:schemeClr>
              </a:solidFill>
            </a:endParaRPr>
          </a:p>
          <a:p>
            <a:pPr marL="285750" indent="-285750">
              <a:buFont typeface="Wingdings" panose="05000000000000000000" pitchFamily="2" charset="2"/>
              <a:buChar char="v"/>
              <a:tabLst>
                <a:tab pos="4572000" algn="dec"/>
              </a:tabLst>
            </a:pPr>
            <a:r>
              <a:rPr lang="en-US" sz="5600" dirty="0">
                <a:solidFill>
                  <a:schemeClr val="bg2">
                    <a:lumMod val="50000"/>
                  </a:schemeClr>
                </a:solidFill>
                <a:hlinkClick r:id="rId3" action="ppaction://hlinksldjump">
                  <a:extLst>
                    <a:ext uri="{A12FA001-AC4F-418D-AE19-62706E023703}">
                      <ahyp:hlinkClr xmlns:ahyp="http://schemas.microsoft.com/office/drawing/2018/hyperlinkcolor" val="tx"/>
                    </a:ext>
                  </a:extLst>
                </a:hlinkClick>
              </a:rPr>
              <a:t>4 - What is Lightspeed?</a:t>
            </a:r>
            <a:r>
              <a:rPr lang="en-US" sz="5600" dirty="0">
                <a:solidFill>
                  <a:schemeClr val="bg2">
                    <a:lumMod val="50000"/>
                  </a:schemeClr>
                </a:solidFill>
              </a:rPr>
              <a:t>	</a:t>
            </a:r>
          </a:p>
          <a:p>
            <a:pPr marL="285750" indent="-285750">
              <a:buFont typeface="Wingdings" panose="05000000000000000000" pitchFamily="2" charset="2"/>
              <a:buChar char="v"/>
            </a:pPr>
            <a:r>
              <a:rPr lang="en-US" sz="5600" dirty="0">
                <a:solidFill>
                  <a:schemeClr val="bg2">
                    <a:lumMod val="50000"/>
                  </a:schemeClr>
                </a:solidFill>
                <a:hlinkClick r:id="rId4" action="ppaction://hlinksldjump">
                  <a:extLst>
                    <a:ext uri="{A12FA001-AC4F-418D-AE19-62706E023703}">
                      <ahyp:hlinkClr xmlns:ahyp="http://schemas.microsoft.com/office/drawing/2018/hyperlinkcolor" val="tx"/>
                    </a:ext>
                  </a:extLst>
                </a:hlinkClick>
              </a:rPr>
              <a:t>5 - Login credentials</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5" action="ppaction://hlinksldjump">
                  <a:extLst>
                    <a:ext uri="{A12FA001-AC4F-418D-AE19-62706E023703}">
                      <ahyp:hlinkClr xmlns:ahyp="http://schemas.microsoft.com/office/drawing/2018/hyperlinkcolor" val="tx"/>
                    </a:ext>
                  </a:extLst>
                </a:hlinkClick>
              </a:rPr>
              <a:t>6 – PCI DSS Recertification (yearly)</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6" action="ppaction://hlinksldjump">
                  <a:extLst>
                    <a:ext uri="{A12FA001-AC4F-418D-AE19-62706E023703}">
                      <ahyp:hlinkClr xmlns:ahyp="http://schemas.microsoft.com/office/drawing/2018/hyperlinkcolor" val="tx"/>
                    </a:ext>
                  </a:extLst>
                </a:hlinkClick>
              </a:rPr>
              <a:t>7 - Opening register</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7" action="ppaction://hlinksldjump">
                  <a:extLst>
                    <a:ext uri="{A12FA001-AC4F-418D-AE19-62706E023703}">
                      <ahyp:hlinkClr xmlns:ahyp="http://schemas.microsoft.com/office/drawing/2018/hyperlinkcolor" val="tx"/>
                    </a:ext>
                  </a:extLst>
                </a:hlinkClick>
              </a:rPr>
              <a:t>8 - Components of a sale</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8" action="ppaction://hlinksldjump">
                  <a:extLst>
                    <a:ext uri="{A12FA001-AC4F-418D-AE19-62706E023703}">
                      <ahyp:hlinkClr xmlns:ahyp="http://schemas.microsoft.com/office/drawing/2018/hyperlinkcolor" val="tx"/>
                    </a:ext>
                  </a:extLst>
                </a:hlinkClick>
              </a:rPr>
              <a:t>9-10 - Adding a customer to a sale</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9" action="ppaction://hlinksldjump">
                  <a:extLst>
                    <a:ext uri="{A12FA001-AC4F-418D-AE19-62706E023703}">
                      <ahyp:hlinkClr xmlns:ahyp="http://schemas.microsoft.com/office/drawing/2018/hyperlinkcolor" val="tx"/>
                    </a:ext>
                  </a:extLst>
                </a:hlinkClick>
              </a:rPr>
              <a:t>11 - Products</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10" action="ppaction://hlinksldjump">
                  <a:extLst>
                    <a:ext uri="{A12FA001-AC4F-418D-AE19-62706E023703}">
                      <ahyp:hlinkClr xmlns:ahyp="http://schemas.microsoft.com/office/drawing/2018/hyperlinkcolor" val="tx"/>
                    </a:ext>
                  </a:extLst>
                </a:hlinkClick>
              </a:rPr>
              <a:t>12 – 13 Quick keys</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11" action="ppaction://hlinksldjump">
                  <a:extLst>
                    <a:ext uri="{A12FA001-AC4F-418D-AE19-62706E023703}">
                      <ahyp:hlinkClr xmlns:ahyp="http://schemas.microsoft.com/office/drawing/2018/hyperlinkcolor" val="tx"/>
                    </a:ext>
                  </a:extLst>
                </a:hlinkClick>
              </a:rPr>
              <a:t>14 – 17 Making a sale</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12" action="ppaction://hlinksldjump">
                  <a:extLst>
                    <a:ext uri="{A12FA001-AC4F-418D-AE19-62706E023703}">
                      <ahyp:hlinkClr xmlns:ahyp="http://schemas.microsoft.com/office/drawing/2018/hyperlinkcolor" val="tx"/>
                    </a:ext>
                  </a:extLst>
                </a:hlinkClick>
              </a:rPr>
              <a:t>15 - Tax Exempt sale</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13" action="ppaction://hlinksldjump">
                  <a:extLst>
                    <a:ext uri="{A12FA001-AC4F-418D-AE19-62706E023703}">
                      <ahyp:hlinkClr xmlns:ahyp="http://schemas.microsoft.com/office/drawing/2018/hyperlinkcolor" val="tx"/>
                    </a:ext>
                  </a:extLst>
                </a:hlinkClick>
              </a:rPr>
              <a:t>18 – 19 Split payments</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14" action="ppaction://hlinksldjump">
                  <a:extLst>
                    <a:ext uri="{A12FA001-AC4F-418D-AE19-62706E023703}">
                      <ahyp:hlinkClr xmlns:ahyp="http://schemas.microsoft.com/office/drawing/2018/hyperlinkcolor" val="tx"/>
                    </a:ext>
                  </a:extLst>
                </a:hlinkClick>
              </a:rPr>
              <a:t>20 - Payment Types</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15" action="ppaction://hlinksldjump">
                  <a:extLst>
                    <a:ext uri="{A12FA001-AC4F-418D-AE19-62706E023703}">
                      <ahyp:hlinkClr xmlns:ahyp="http://schemas.microsoft.com/office/drawing/2018/hyperlinkcolor" val="tx"/>
                    </a:ext>
                  </a:extLst>
                </a:hlinkClick>
              </a:rPr>
              <a:t>21 – 22 - Overages/Shortages</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16" action="ppaction://hlinksldjump">
                  <a:extLst>
                    <a:ext uri="{A12FA001-AC4F-418D-AE19-62706E023703}">
                      <ahyp:hlinkClr xmlns:ahyp="http://schemas.microsoft.com/office/drawing/2018/hyperlinkcolor" val="tx"/>
                    </a:ext>
                  </a:extLst>
                </a:hlinkClick>
              </a:rPr>
              <a:t>23 – 25 Making a return </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17" action="ppaction://hlinksldjump">
                  <a:extLst>
                    <a:ext uri="{A12FA001-AC4F-418D-AE19-62706E023703}">
                      <ahyp:hlinkClr xmlns:ahyp="http://schemas.microsoft.com/office/drawing/2018/hyperlinkcolor" val="tx"/>
                    </a:ext>
                  </a:extLst>
                </a:hlinkClick>
              </a:rPr>
              <a:t>26 - Receipts</a:t>
            </a:r>
            <a:endParaRPr lang="en-US" sz="5600" dirty="0">
              <a:solidFill>
                <a:schemeClr val="bg2">
                  <a:lumMod val="50000"/>
                </a:schemeClr>
              </a:solidFill>
              <a:hlinkClick r:id="rId18" action="ppaction://hlinksldjump">
                <a:extLst>
                  <a:ext uri="{A12FA001-AC4F-418D-AE19-62706E023703}">
                    <ahyp:hlinkClr xmlns:ahyp="http://schemas.microsoft.com/office/drawing/2018/hyperlinkcolor" val="tx"/>
                  </a:ext>
                </a:extLst>
              </a:hlinkClick>
            </a:endParaRPr>
          </a:p>
          <a:p>
            <a:pPr marL="285750" indent="-285750">
              <a:buFont typeface="Wingdings" panose="05000000000000000000" pitchFamily="2" charset="2"/>
              <a:buChar char="v"/>
            </a:pPr>
            <a:r>
              <a:rPr lang="en-US" sz="5600" dirty="0">
                <a:solidFill>
                  <a:schemeClr val="bg2">
                    <a:lumMod val="50000"/>
                  </a:schemeClr>
                </a:solidFill>
                <a:hlinkClick r:id="rId19" action="ppaction://hlinksldjump">
                  <a:extLst>
                    <a:ext uri="{A12FA001-AC4F-418D-AE19-62706E023703}">
                      <ahyp:hlinkClr xmlns:ahyp="http://schemas.microsoft.com/office/drawing/2018/hyperlinkcolor" val="tx"/>
                    </a:ext>
                  </a:extLst>
                </a:hlinkClick>
              </a:rPr>
              <a:t>27 - Reviewing transactions</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20" action="ppaction://hlinksldjump">
                  <a:extLst>
                    <a:ext uri="{A12FA001-AC4F-418D-AE19-62706E023703}">
                      <ahyp:hlinkClr xmlns:ahyp="http://schemas.microsoft.com/office/drawing/2018/hyperlinkcolor" val="tx"/>
                    </a:ext>
                  </a:extLst>
                </a:hlinkClick>
              </a:rPr>
              <a:t>28 – 30 Reviewing checks</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18" action="ppaction://hlinksldjump">
                  <a:extLst>
                    <a:ext uri="{A12FA001-AC4F-418D-AE19-62706E023703}">
                      <ahyp:hlinkClr xmlns:ahyp="http://schemas.microsoft.com/office/drawing/2018/hyperlinkcolor" val="tx"/>
                    </a:ext>
                  </a:extLst>
                </a:hlinkClick>
              </a:rPr>
              <a:t>31 – 34 Closing register</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21" action="ppaction://hlinksldjump">
                  <a:extLst>
                    <a:ext uri="{A12FA001-AC4F-418D-AE19-62706E023703}">
                      <ahyp:hlinkClr xmlns:ahyp="http://schemas.microsoft.com/office/drawing/2018/hyperlinkcolor" val="tx"/>
                    </a:ext>
                  </a:extLst>
                </a:hlinkClick>
              </a:rPr>
              <a:t>35-52 Preparing Deposits</a:t>
            </a:r>
            <a:r>
              <a:rPr lang="en-US" sz="5600" dirty="0">
                <a:solidFill>
                  <a:schemeClr val="bg2">
                    <a:lumMod val="50000"/>
                  </a:schemeClr>
                </a:solidFill>
              </a:rPr>
              <a:t>  </a:t>
            </a:r>
            <a:r>
              <a:rPr lang="en-US" sz="5600" dirty="0">
                <a:solidFill>
                  <a:schemeClr val="accent2">
                    <a:lumMod val="75000"/>
                  </a:schemeClr>
                </a:solidFill>
              </a:rPr>
              <a:t>** updates 1/5/23</a:t>
            </a:r>
          </a:p>
          <a:p>
            <a:pPr marL="285750" indent="-285750">
              <a:buFont typeface="Wingdings" panose="05000000000000000000" pitchFamily="2" charset="2"/>
              <a:buChar char="v"/>
            </a:pPr>
            <a:r>
              <a:rPr lang="en-US" sz="5600" dirty="0">
                <a:solidFill>
                  <a:schemeClr val="bg2">
                    <a:lumMod val="50000"/>
                  </a:schemeClr>
                </a:solidFill>
                <a:hlinkClick r:id="rId22" action="ppaction://hlinksldjump">
                  <a:extLst>
                    <a:ext uri="{A12FA001-AC4F-418D-AE19-62706E023703}">
                      <ahyp:hlinkClr xmlns:ahyp="http://schemas.microsoft.com/office/drawing/2018/hyperlinkcolor" val="tx"/>
                    </a:ext>
                  </a:extLst>
                </a:hlinkClick>
              </a:rPr>
              <a:t>53 – Submitting Deposits</a:t>
            </a:r>
            <a:endParaRPr lang="en-US" sz="5600" dirty="0">
              <a:solidFill>
                <a:schemeClr val="bg2">
                  <a:lumMod val="50000"/>
                </a:schemeClr>
              </a:solidFill>
            </a:endParaRPr>
          </a:p>
          <a:p>
            <a:pPr marL="285750" indent="-285750">
              <a:buFont typeface="Wingdings" panose="05000000000000000000" pitchFamily="2" charset="2"/>
              <a:buChar char="v"/>
            </a:pPr>
            <a:r>
              <a:rPr lang="en-US" sz="5600" dirty="0">
                <a:solidFill>
                  <a:schemeClr val="bg2">
                    <a:lumMod val="50000"/>
                  </a:schemeClr>
                </a:solidFill>
                <a:hlinkClick r:id="rId23" action="ppaction://hlinksldjump">
                  <a:extLst>
                    <a:ext uri="{A12FA001-AC4F-418D-AE19-62706E023703}">
                      <ahyp:hlinkClr xmlns:ahyp="http://schemas.microsoft.com/office/drawing/2018/hyperlinkcolor" val="tx"/>
                    </a:ext>
                  </a:extLst>
                </a:hlinkClick>
              </a:rPr>
              <a:t>54 – Common Mistakes</a:t>
            </a:r>
            <a:endParaRPr lang="en-US" sz="5600" dirty="0">
              <a:solidFill>
                <a:schemeClr val="bg2">
                  <a:lumMod val="50000"/>
                </a:schemeClr>
              </a:solidFill>
              <a:hlinkClick r:id="rId21" action="ppaction://hlinksldjump">
                <a:extLst>
                  <a:ext uri="{A12FA001-AC4F-418D-AE19-62706E023703}">
                    <ahyp:hlinkClr xmlns:ahyp="http://schemas.microsoft.com/office/drawing/2018/hyperlinkcolor" val="tx"/>
                  </a:ext>
                </a:extLst>
              </a:hlinkClick>
            </a:endParaRPr>
          </a:p>
          <a:p>
            <a:pPr marL="285750" indent="-285750">
              <a:buFont typeface="Wingdings" panose="05000000000000000000" pitchFamily="2" charset="2"/>
              <a:buChar char="v"/>
            </a:pPr>
            <a:endParaRPr lang="en-US" sz="1800" dirty="0"/>
          </a:p>
          <a:p>
            <a:endParaRPr lang="en-US" sz="500" dirty="0"/>
          </a:p>
          <a:p>
            <a:endParaRPr lang="en-US" sz="500" dirty="0"/>
          </a:p>
        </p:txBody>
      </p:sp>
      <p:sp>
        <p:nvSpPr>
          <p:cNvPr id="7" name="TextBox 6">
            <a:extLst>
              <a:ext uri="{FF2B5EF4-FFF2-40B4-BE49-F238E27FC236}">
                <a16:creationId xmlns:a16="http://schemas.microsoft.com/office/drawing/2014/main" id="{00B90597-2A99-4794-937F-82B1A28F7F97}"/>
              </a:ext>
            </a:extLst>
          </p:cNvPr>
          <p:cNvSpPr txBox="1"/>
          <p:nvPr/>
        </p:nvSpPr>
        <p:spPr>
          <a:xfrm>
            <a:off x="923365" y="5889375"/>
            <a:ext cx="3784225" cy="646331"/>
          </a:xfrm>
          <a:prstGeom prst="rect">
            <a:avLst/>
          </a:prstGeom>
          <a:noFill/>
        </p:spPr>
        <p:txBody>
          <a:bodyPr wrap="square" rtlCol="0">
            <a:spAutoFit/>
          </a:bodyPr>
          <a:lstStyle/>
          <a:p>
            <a:r>
              <a:rPr lang="en-US">
                <a:solidFill>
                  <a:schemeClr val="accent1">
                    <a:lumMod val="60000"/>
                    <a:lumOff val="40000"/>
                  </a:schemeClr>
                </a:solidFill>
              </a:rPr>
              <a:t>Click the link to view slide topic</a:t>
            </a:r>
            <a:endParaRPr lang="en-US">
              <a:solidFill>
                <a:schemeClr val="tx2">
                  <a:lumMod val="75000"/>
                </a:schemeClr>
              </a:solidFill>
            </a:endParaRPr>
          </a:p>
          <a:p>
            <a:endParaRPr lang="en-US"/>
          </a:p>
        </p:txBody>
      </p:sp>
      <p:sp>
        <p:nvSpPr>
          <p:cNvPr id="9" name="Slide Number Placeholder 8">
            <a:extLst>
              <a:ext uri="{FF2B5EF4-FFF2-40B4-BE49-F238E27FC236}">
                <a16:creationId xmlns:a16="http://schemas.microsoft.com/office/drawing/2014/main" id="{2DBCA23D-F6CD-4361-8669-510143EA930C}"/>
              </a:ext>
            </a:extLst>
          </p:cNvPr>
          <p:cNvSpPr>
            <a:spLocks noGrp="1"/>
          </p:cNvSpPr>
          <p:nvPr>
            <p:ph type="sldNum" sz="quarter" idx="12"/>
          </p:nvPr>
        </p:nvSpPr>
        <p:spPr/>
        <p:txBody>
          <a:bodyPr/>
          <a:lstStyle/>
          <a:p>
            <a:fld id="{3A98EE3D-8CD1-4C3F-BD1C-C98C9596463C}" type="slidenum">
              <a:rPr lang="en-US" smtClean="0"/>
              <a:t>2</a:t>
            </a:fld>
            <a:endParaRPr lang="en-US"/>
          </a:p>
        </p:txBody>
      </p:sp>
    </p:spTree>
    <p:extLst>
      <p:ext uri="{BB962C8B-B14F-4D97-AF65-F5344CB8AC3E}">
        <p14:creationId xmlns:p14="http://schemas.microsoft.com/office/powerpoint/2010/main" val="1363908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74523-3911-4AA2-8541-DFF704FA463D}"/>
              </a:ext>
            </a:extLst>
          </p:cNvPr>
          <p:cNvSpPr>
            <a:spLocks noGrp="1"/>
          </p:cNvSpPr>
          <p:nvPr>
            <p:ph type="title"/>
          </p:nvPr>
        </p:nvSpPr>
        <p:spPr/>
        <p:txBody>
          <a:bodyPr/>
          <a:lstStyle/>
          <a:p>
            <a:r>
              <a:rPr lang="en-US"/>
              <a:t>Payment types</a:t>
            </a:r>
          </a:p>
        </p:txBody>
      </p:sp>
      <p:sp>
        <p:nvSpPr>
          <p:cNvPr id="12" name="Scroll: Horizontal 11">
            <a:extLst>
              <a:ext uri="{FF2B5EF4-FFF2-40B4-BE49-F238E27FC236}">
                <a16:creationId xmlns:a16="http://schemas.microsoft.com/office/drawing/2014/main" id="{1F3D2BF2-DDFA-43B2-B937-D7DAB5E6D390}"/>
              </a:ext>
            </a:extLst>
          </p:cNvPr>
          <p:cNvSpPr/>
          <p:nvPr/>
        </p:nvSpPr>
        <p:spPr>
          <a:xfrm>
            <a:off x="1025125" y="2166281"/>
            <a:ext cx="3282312" cy="1583430"/>
          </a:xfrm>
          <a:prstGeom prst="horizontalScroll">
            <a:avLst/>
          </a:prstGeom>
          <a:solidFill>
            <a:schemeClr val="accent2">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8002752-E63D-441C-BF34-C81C9F1CE7B1}"/>
              </a:ext>
            </a:extLst>
          </p:cNvPr>
          <p:cNvSpPr txBox="1"/>
          <p:nvPr/>
        </p:nvSpPr>
        <p:spPr>
          <a:xfrm>
            <a:off x="1195726" y="2531127"/>
            <a:ext cx="3115258" cy="954107"/>
          </a:xfrm>
          <a:prstGeom prst="rect">
            <a:avLst/>
          </a:prstGeom>
          <a:noFill/>
        </p:spPr>
        <p:txBody>
          <a:bodyPr wrap="square" rtlCol="0">
            <a:spAutoFit/>
          </a:bodyPr>
          <a:lstStyle/>
          <a:p>
            <a:pPr marL="0" indent="0">
              <a:buNone/>
            </a:pPr>
            <a:r>
              <a:rPr lang="en-US" sz="1400" b="1" dirty="0">
                <a:solidFill>
                  <a:schemeClr val="bg1"/>
                </a:solidFill>
              </a:rPr>
              <a:t>Acceptable payments.</a:t>
            </a:r>
          </a:p>
          <a:p>
            <a:pPr lvl="1">
              <a:buFont typeface="Arial" panose="020B0604020202020204" pitchFamily="34" charset="0"/>
              <a:buChar char="•"/>
            </a:pPr>
            <a:r>
              <a:rPr lang="en-US" sz="1400" dirty="0">
                <a:solidFill>
                  <a:schemeClr val="bg1"/>
                </a:solidFill>
              </a:rPr>
              <a:t> Cash &amp; coin</a:t>
            </a:r>
          </a:p>
          <a:p>
            <a:pPr lvl="1">
              <a:buFont typeface="Arial" panose="020B0604020202020204" pitchFamily="34" charset="0"/>
              <a:buChar char="•"/>
            </a:pPr>
            <a:r>
              <a:rPr lang="en-US" sz="1400" dirty="0">
                <a:solidFill>
                  <a:schemeClr val="bg1"/>
                </a:solidFill>
              </a:rPr>
              <a:t> Check</a:t>
            </a:r>
          </a:p>
          <a:p>
            <a:pPr lvl="1">
              <a:buFont typeface="Arial" panose="020B0604020202020204" pitchFamily="34" charset="0"/>
              <a:buChar char="•"/>
            </a:pPr>
            <a:r>
              <a:rPr lang="en-US" sz="1400">
                <a:solidFill>
                  <a:schemeClr val="bg1"/>
                </a:solidFill>
              </a:rPr>
              <a:t> Credit Card (QR Code)</a:t>
            </a:r>
          </a:p>
        </p:txBody>
      </p:sp>
      <p:sp>
        <p:nvSpPr>
          <p:cNvPr id="15" name="Scroll: Horizontal 14">
            <a:extLst>
              <a:ext uri="{FF2B5EF4-FFF2-40B4-BE49-F238E27FC236}">
                <a16:creationId xmlns:a16="http://schemas.microsoft.com/office/drawing/2014/main" id="{37569DD9-42DE-4812-8724-DC6D896D390C}"/>
              </a:ext>
            </a:extLst>
          </p:cNvPr>
          <p:cNvSpPr/>
          <p:nvPr/>
        </p:nvSpPr>
        <p:spPr>
          <a:xfrm>
            <a:off x="1001630" y="5295373"/>
            <a:ext cx="3282312" cy="1583430"/>
          </a:xfrm>
          <a:prstGeom prst="horizontalScroll">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8">
            <a:extLst>
              <a:ext uri="{FF2B5EF4-FFF2-40B4-BE49-F238E27FC236}">
                <a16:creationId xmlns:a16="http://schemas.microsoft.com/office/drawing/2014/main" id="{286E904E-32E8-41EF-9D77-D78955B1C175}"/>
              </a:ext>
            </a:extLst>
          </p:cNvPr>
          <p:cNvSpPr txBox="1">
            <a:spLocks/>
          </p:cNvSpPr>
          <p:nvPr/>
        </p:nvSpPr>
        <p:spPr>
          <a:xfrm>
            <a:off x="1192179" y="5599521"/>
            <a:ext cx="3115258" cy="933528"/>
          </a:xfrm>
          <a:prstGeom prst="rect">
            <a:avLst/>
          </a:prstGeom>
        </p:spPr>
        <p:txBody>
          <a:bodyPr>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1600">
                <a:solidFill>
                  <a:schemeClr val="bg1"/>
                </a:solidFill>
              </a:rPr>
              <a:t>Cash is </a:t>
            </a:r>
            <a:r>
              <a:rPr lang="en-US" sz="1600" b="1" u="sng">
                <a:solidFill>
                  <a:schemeClr val="bg1"/>
                </a:solidFill>
              </a:rPr>
              <a:t>NEVER</a:t>
            </a:r>
            <a:r>
              <a:rPr lang="en-US" sz="1600">
                <a:solidFill>
                  <a:schemeClr val="bg1"/>
                </a:solidFill>
              </a:rPr>
              <a:t> to be given back as change to any customer paying by check or credit card no matter what reason.</a:t>
            </a:r>
          </a:p>
        </p:txBody>
      </p:sp>
      <p:sp>
        <p:nvSpPr>
          <p:cNvPr id="17" name="Scroll: Vertical 16">
            <a:extLst>
              <a:ext uri="{FF2B5EF4-FFF2-40B4-BE49-F238E27FC236}">
                <a16:creationId xmlns:a16="http://schemas.microsoft.com/office/drawing/2014/main" id="{91D1DB75-F066-4AB0-9DE8-4E8A5A3E6690}"/>
              </a:ext>
            </a:extLst>
          </p:cNvPr>
          <p:cNvSpPr/>
          <p:nvPr/>
        </p:nvSpPr>
        <p:spPr>
          <a:xfrm>
            <a:off x="5116202" y="1680632"/>
            <a:ext cx="6739375" cy="5053665"/>
          </a:xfrm>
          <a:prstGeom prst="verticalScroll">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8">
            <a:extLst>
              <a:ext uri="{FF2B5EF4-FFF2-40B4-BE49-F238E27FC236}">
                <a16:creationId xmlns:a16="http://schemas.microsoft.com/office/drawing/2014/main" id="{8EE0FAF6-FD98-4979-A534-E71D92B152BE}"/>
              </a:ext>
            </a:extLst>
          </p:cNvPr>
          <p:cNvSpPr txBox="1">
            <a:spLocks/>
          </p:cNvSpPr>
          <p:nvPr/>
        </p:nvSpPr>
        <p:spPr>
          <a:xfrm>
            <a:off x="5954618" y="2387596"/>
            <a:ext cx="5212257" cy="4195156"/>
          </a:xfrm>
          <a:prstGeom prst="rect">
            <a:avLst/>
          </a:prstGeom>
        </p:spPr>
        <p:txBody>
          <a:bodyPr>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1600" dirty="0">
                <a:solidFill>
                  <a:schemeClr val="bg1"/>
                </a:solidFill>
              </a:rPr>
              <a:t>When a customer is paying by credit card, </a:t>
            </a:r>
            <a:r>
              <a:rPr lang="en-US" sz="1600" b="1" u="sng" dirty="0">
                <a:solidFill>
                  <a:schemeClr val="bg1"/>
                </a:solidFill>
              </a:rPr>
              <a:t>pause</a:t>
            </a:r>
            <a:r>
              <a:rPr lang="en-US" sz="1600" dirty="0">
                <a:solidFill>
                  <a:schemeClr val="bg1"/>
                </a:solidFill>
              </a:rPr>
              <a:t> at the screen (</a:t>
            </a:r>
            <a:r>
              <a:rPr lang="en-US" sz="1200" dirty="0">
                <a:solidFill>
                  <a:schemeClr val="bg1"/>
                </a:solidFill>
              </a:rPr>
              <a:t>how to make a sale part 1- collect money)  </a:t>
            </a:r>
            <a:r>
              <a:rPr lang="en-US" sz="1600" dirty="0">
                <a:solidFill>
                  <a:schemeClr val="bg1"/>
                </a:solidFill>
              </a:rPr>
              <a:t>and run the credit card payment through the credit card device.</a:t>
            </a:r>
          </a:p>
          <a:p>
            <a:pPr marL="0" indent="0">
              <a:buNone/>
            </a:pPr>
            <a:r>
              <a:rPr lang="en-US" sz="1600" dirty="0">
                <a:solidFill>
                  <a:schemeClr val="bg1"/>
                </a:solidFill>
              </a:rPr>
              <a:t>Once the payment is successful, switch back to Lightspeed and “</a:t>
            </a:r>
            <a:r>
              <a:rPr lang="en-US" sz="1600" b="1" dirty="0">
                <a:solidFill>
                  <a:schemeClr val="bg1"/>
                </a:solidFill>
              </a:rPr>
              <a:t>Complete Sale” </a:t>
            </a:r>
            <a:r>
              <a:rPr lang="en-US" sz="1600" dirty="0">
                <a:solidFill>
                  <a:schemeClr val="bg1"/>
                </a:solidFill>
              </a:rPr>
              <a:t>to record the payment and sale in the system.</a:t>
            </a:r>
          </a:p>
          <a:p>
            <a:pPr marL="0" indent="0">
              <a:buNone/>
            </a:pPr>
            <a:r>
              <a:rPr lang="en-US" sz="1600" dirty="0">
                <a:solidFill>
                  <a:schemeClr val="bg1"/>
                </a:solidFill>
              </a:rPr>
              <a:t>Doing this will help save time when the credit card sale is declined- you could ask the customer for a new form of payment or even discard the sale if they can’t pay.</a:t>
            </a:r>
          </a:p>
          <a:p>
            <a:pPr marL="0" indent="0">
              <a:buNone/>
            </a:pPr>
            <a:r>
              <a:rPr lang="en-US" sz="1600" dirty="0">
                <a:solidFill>
                  <a:schemeClr val="bg1"/>
                </a:solidFill>
              </a:rPr>
              <a:t>Failing to click complete sale will not record transaction and make your register out of balance.</a:t>
            </a:r>
          </a:p>
          <a:p>
            <a:pPr marL="0" indent="0">
              <a:buNone/>
            </a:pPr>
            <a:r>
              <a:rPr lang="en-US" dirty="0">
                <a:solidFill>
                  <a:schemeClr val="bg2"/>
                </a:solidFill>
              </a:rPr>
              <a:t>The QR code itself will be handled by the customer and will use their personal smartphone. Any individual with Lightspeed access will be able to display/show the QR code to the customer and collect confirmation. Please feel free to post the following document with payment instructions close to the register.</a:t>
            </a:r>
          </a:p>
          <a:p>
            <a:pPr marL="0" indent="0">
              <a:buNone/>
            </a:pPr>
            <a:r>
              <a:rPr lang="en-US" dirty="0">
                <a:solidFill>
                  <a:schemeClr val="bg2"/>
                </a:solidFill>
              </a:rPr>
              <a:t>Staff will ring up the sale in Lightspeed, then pause at the pay screen and wait for the customer to scan the QR code and input their credit card payment details. Once payment is successful, the customer can show or tell you the confirmation number. </a:t>
            </a:r>
            <a:endParaRPr lang="en-US" sz="1600" dirty="0">
              <a:solidFill>
                <a:schemeClr val="bg2"/>
              </a:solidFill>
            </a:endParaRPr>
          </a:p>
        </p:txBody>
      </p:sp>
      <p:sp>
        <p:nvSpPr>
          <p:cNvPr id="9" name="Scroll: Horizontal 8">
            <a:extLst>
              <a:ext uri="{FF2B5EF4-FFF2-40B4-BE49-F238E27FC236}">
                <a16:creationId xmlns:a16="http://schemas.microsoft.com/office/drawing/2014/main" id="{C0AB6B6E-448C-4F8E-BFDE-BA3D516F9387}"/>
              </a:ext>
            </a:extLst>
          </p:cNvPr>
          <p:cNvSpPr/>
          <p:nvPr/>
        </p:nvSpPr>
        <p:spPr>
          <a:xfrm>
            <a:off x="169369" y="3490771"/>
            <a:ext cx="5212256" cy="2108625"/>
          </a:xfrm>
          <a:prstGeom prst="horizontalScroll">
            <a:avLst/>
          </a:prstGeom>
          <a:solidFill>
            <a:schemeClr val="tx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1F26C04-395C-4EC0-8B30-37941D517D3E}"/>
              </a:ext>
            </a:extLst>
          </p:cNvPr>
          <p:cNvSpPr txBox="1"/>
          <p:nvPr/>
        </p:nvSpPr>
        <p:spPr>
          <a:xfrm>
            <a:off x="165822" y="3768886"/>
            <a:ext cx="5120553" cy="1600438"/>
          </a:xfrm>
          <a:prstGeom prst="rect">
            <a:avLst/>
          </a:prstGeom>
          <a:noFill/>
        </p:spPr>
        <p:txBody>
          <a:bodyPr wrap="square" rtlCol="0">
            <a:spAutoFit/>
          </a:bodyPr>
          <a:lstStyle/>
          <a:p>
            <a:pPr marL="0" indent="0">
              <a:buNone/>
            </a:pPr>
            <a:r>
              <a:rPr lang="en-US" sz="1400" b="1">
                <a:solidFill>
                  <a:schemeClr val="bg1"/>
                </a:solidFill>
              </a:rPr>
              <a:t>     Checks</a:t>
            </a:r>
          </a:p>
          <a:p>
            <a:pPr lvl="1">
              <a:buFont typeface="Arial" panose="020B0604020202020204" pitchFamily="34" charset="0"/>
              <a:buChar char="•"/>
            </a:pPr>
            <a:r>
              <a:rPr lang="en-US" sz="1400">
                <a:solidFill>
                  <a:schemeClr val="bg1"/>
                </a:solidFill>
              </a:rPr>
              <a:t> Made payable to MSU</a:t>
            </a:r>
          </a:p>
          <a:p>
            <a:pPr lvl="1">
              <a:buFont typeface="Arial" panose="020B0604020202020204" pitchFamily="34" charset="0"/>
              <a:buChar char="•"/>
            </a:pPr>
            <a:r>
              <a:rPr lang="en-US" sz="1400">
                <a:solidFill>
                  <a:schemeClr val="bg1"/>
                </a:solidFill>
              </a:rPr>
              <a:t> Written &amp; numeric amounts match</a:t>
            </a:r>
          </a:p>
          <a:p>
            <a:pPr lvl="1">
              <a:buFont typeface="Arial" panose="020B0604020202020204" pitchFamily="34" charset="0"/>
              <a:buChar char="•"/>
            </a:pPr>
            <a:r>
              <a:rPr lang="en-US" sz="1400">
                <a:solidFill>
                  <a:schemeClr val="bg1"/>
                </a:solidFill>
              </a:rPr>
              <a:t> Signed by issuer</a:t>
            </a:r>
          </a:p>
          <a:p>
            <a:pPr lvl="1">
              <a:buFont typeface="Arial" panose="020B0604020202020204" pitchFamily="34" charset="0"/>
              <a:buChar char="•"/>
            </a:pPr>
            <a:r>
              <a:rPr lang="en-US" sz="1400">
                <a:solidFill>
                  <a:schemeClr val="bg1"/>
                </a:solidFill>
              </a:rPr>
              <a:t> Not older than 6 months or past expiry date </a:t>
            </a:r>
          </a:p>
          <a:p>
            <a:pPr lvl="2"/>
            <a:r>
              <a:rPr lang="en-US" sz="1400">
                <a:solidFill>
                  <a:schemeClr val="bg1"/>
                </a:solidFill>
              </a:rPr>
              <a:t>(void after 30 days)</a:t>
            </a:r>
          </a:p>
          <a:p>
            <a:pPr lvl="1">
              <a:buFont typeface="Arial" panose="020B0604020202020204" pitchFamily="34" charset="0"/>
              <a:buChar char="•"/>
            </a:pPr>
            <a:r>
              <a:rPr lang="en-US" sz="1400">
                <a:solidFill>
                  <a:schemeClr val="bg1"/>
                </a:solidFill>
              </a:rPr>
              <a:t> Detailed examples on OD website</a:t>
            </a:r>
          </a:p>
        </p:txBody>
      </p:sp>
      <p:sp>
        <p:nvSpPr>
          <p:cNvPr id="3" name="Slide Number Placeholder 2">
            <a:extLst>
              <a:ext uri="{FF2B5EF4-FFF2-40B4-BE49-F238E27FC236}">
                <a16:creationId xmlns:a16="http://schemas.microsoft.com/office/drawing/2014/main" id="{26BA4DD0-715A-4F7A-80BD-68465BAB8437}"/>
              </a:ext>
            </a:extLst>
          </p:cNvPr>
          <p:cNvSpPr>
            <a:spLocks noGrp="1"/>
          </p:cNvSpPr>
          <p:nvPr>
            <p:ph type="sldNum" sz="quarter" idx="12"/>
          </p:nvPr>
        </p:nvSpPr>
        <p:spPr/>
        <p:txBody>
          <a:bodyPr/>
          <a:lstStyle/>
          <a:p>
            <a:fld id="{3A98EE3D-8CD1-4C3F-BD1C-C98C9596463C}" type="slidenum">
              <a:rPr lang="en-US" smtClean="0"/>
              <a:t>20</a:t>
            </a:fld>
            <a:endParaRPr lang="en-US"/>
          </a:p>
        </p:txBody>
      </p:sp>
    </p:spTree>
    <p:extLst>
      <p:ext uri="{BB962C8B-B14F-4D97-AF65-F5344CB8AC3E}">
        <p14:creationId xmlns:p14="http://schemas.microsoft.com/office/powerpoint/2010/main" val="1294159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39B47-231C-4AFB-8C18-125D6179B189}"/>
              </a:ext>
            </a:extLst>
          </p:cNvPr>
          <p:cNvSpPr>
            <a:spLocks noGrp="1"/>
          </p:cNvSpPr>
          <p:nvPr>
            <p:ph type="title"/>
          </p:nvPr>
        </p:nvSpPr>
        <p:spPr>
          <a:xfrm>
            <a:off x="821579" y="585951"/>
            <a:ext cx="8761413" cy="706964"/>
          </a:xfrm>
        </p:spPr>
        <p:txBody>
          <a:bodyPr/>
          <a:lstStyle/>
          <a:p>
            <a:r>
              <a:rPr lang="en-US"/>
              <a:t>Overage &amp; Shortage, part 1</a:t>
            </a:r>
          </a:p>
        </p:txBody>
      </p:sp>
      <p:sp>
        <p:nvSpPr>
          <p:cNvPr id="3" name="Text Placeholder 2">
            <a:extLst>
              <a:ext uri="{FF2B5EF4-FFF2-40B4-BE49-F238E27FC236}">
                <a16:creationId xmlns:a16="http://schemas.microsoft.com/office/drawing/2014/main" id="{7419C92F-95EF-4DF9-B7F3-1AC37559D74D}"/>
              </a:ext>
            </a:extLst>
          </p:cNvPr>
          <p:cNvSpPr>
            <a:spLocks noGrp="1"/>
          </p:cNvSpPr>
          <p:nvPr>
            <p:ph type="body" idx="1"/>
          </p:nvPr>
        </p:nvSpPr>
        <p:spPr>
          <a:xfrm>
            <a:off x="1078754" y="2917825"/>
            <a:ext cx="4825157" cy="576262"/>
          </a:xfrm>
        </p:spPr>
        <p:txBody>
          <a:bodyPr/>
          <a:lstStyle/>
          <a:p>
            <a:r>
              <a:rPr lang="en-US"/>
              <a:t>Overage		</a:t>
            </a:r>
          </a:p>
        </p:txBody>
      </p:sp>
      <p:sp>
        <p:nvSpPr>
          <p:cNvPr id="4" name="Content Placeholder 3">
            <a:extLst>
              <a:ext uri="{FF2B5EF4-FFF2-40B4-BE49-F238E27FC236}">
                <a16:creationId xmlns:a16="http://schemas.microsoft.com/office/drawing/2014/main" id="{2BF79B58-6537-42CE-8F23-BE54B5F058CC}"/>
              </a:ext>
            </a:extLst>
          </p:cNvPr>
          <p:cNvSpPr>
            <a:spLocks noGrp="1"/>
          </p:cNvSpPr>
          <p:nvPr>
            <p:ph sz="half" idx="2"/>
          </p:nvPr>
        </p:nvSpPr>
        <p:spPr>
          <a:xfrm>
            <a:off x="1154954" y="3494087"/>
            <a:ext cx="4825158" cy="1963738"/>
          </a:xfrm>
        </p:spPr>
        <p:txBody>
          <a:bodyPr>
            <a:normAutofit fontScale="92500" lnSpcReduction="20000"/>
          </a:bodyPr>
          <a:lstStyle/>
          <a:p>
            <a:r>
              <a:rPr lang="en-US"/>
              <a:t>When a customer pays more than the cost of the item. The overage product </a:t>
            </a:r>
            <a:r>
              <a:rPr lang="en-US" b="1">
                <a:solidFill>
                  <a:srgbClr val="00B050"/>
                </a:solidFill>
              </a:rPr>
              <a:t>increases</a:t>
            </a:r>
            <a:r>
              <a:rPr lang="en-US"/>
              <a:t> the total amount due.</a:t>
            </a:r>
          </a:p>
          <a:p>
            <a:r>
              <a:rPr lang="en-US" err="1"/>
              <a:t>Sku</a:t>
            </a:r>
            <a:r>
              <a:rPr lang="en-US"/>
              <a:t> 10886</a:t>
            </a:r>
          </a:p>
          <a:p>
            <a:r>
              <a:rPr lang="en-US"/>
              <a:t>Change the quantity to match the amount of the overage.</a:t>
            </a:r>
          </a:p>
        </p:txBody>
      </p:sp>
      <p:sp>
        <p:nvSpPr>
          <p:cNvPr id="5" name="Text Placeholder 4">
            <a:extLst>
              <a:ext uri="{FF2B5EF4-FFF2-40B4-BE49-F238E27FC236}">
                <a16:creationId xmlns:a16="http://schemas.microsoft.com/office/drawing/2014/main" id="{A0B08F95-B6AB-4128-8506-1625DE43A28A}"/>
              </a:ext>
            </a:extLst>
          </p:cNvPr>
          <p:cNvSpPr>
            <a:spLocks noGrp="1"/>
          </p:cNvSpPr>
          <p:nvPr>
            <p:ph type="body" sz="quarter" idx="3"/>
          </p:nvPr>
        </p:nvSpPr>
        <p:spPr>
          <a:xfrm>
            <a:off x="6132512" y="2917825"/>
            <a:ext cx="4825159" cy="576262"/>
          </a:xfrm>
        </p:spPr>
        <p:txBody>
          <a:bodyPr/>
          <a:lstStyle/>
          <a:p>
            <a:r>
              <a:rPr lang="en-US"/>
              <a:t>Shortage</a:t>
            </a:r>
          </a:p>
        </p:txBody>
      </p:sp>
      <p:sp>
        <p:nvSpPr>
          <p:cNvPr id="6" name="Content Placeholder 5">
            <a:extLst>
              <a:ext uri="{FF2B5EF4-FFF2-40B4-BE49-F238E27FC236}">
                <a16:creationId xmlns:a16="http://schemas.microsoft.com/office/drawing/2014/main" id="{3966CBC4-A3BF-4FA0-BE02-DC803D80AB6D}"/>
              </a:ext>
            </a:extLst>
          </p:cNvPr>
          <p:cNvSpPr>
            <a:spLocks noGrp="1"/>
          </p:cNvSpPr>
          <p:nvPr>
            <p:ph sz="quarter" idx="4"/>
          </p:nvPr>
        </p:nvSpPr>
        <p:spPr>
          <a:xfrm>
            <a:off x="6211887" y="3494087"/>
            <a:ext cx="4825159" cy="1639888"/>
          </a:xfrm>
        </p:spPr>
        <p:txBody>
          <a:bodyPr>
            <a:normAutofit fontScale="92500" lnSpcReduction="20000"/>
          </a:bodyPr>
          <a:lstStyle/>
          <a:p>
            <a:r>
              <a:rPr lang="en-US"/>
              <a:t>When a customer pays less than the cost of the item. The shortage product </a:t>
            </a:r>
            <a:r>
              <a:rPr lang="en-US" b="1">
                <a:solidFill>
                  <a:srgbClr val="FF0000"/>
                </a:solidFill>
              </a:rPr>
              <a:t>decreases</a:t>
            </a:r>
            <a:r>
              <a:rPr lang="en-US"/>
              <a:t> the total amount due.</a:t>
            </a:r>
          </a:p>
          <a:p>
            <a:r>
              <a:rPr lang="en-US" err="1"/>
              <a:t>Sku</a:t>
            </a:r>
            <a:r>
              <a:rPr lang="en-US"/>
              <a:t> 10885</a:t>
            </a:r>
          </a:p>
          <a:p>
            <a:r>
              <a:rPr lang="en-US"/>
              <a:t>Change the quantity to match the amount of the shortage.</a:t>
            </a:r>
          </a:p>
        </p:txBody>
      </p:sp>
      <p:sp>
        <p:nvSpPr>
          <p:cNvPr id="9" name="Star: 10 Points 8">
            <a:extLst>
              <a:ext uri="{FF2B5EF4-FFF2-40B4-BE49-F238E27FC236}">
                <a16:creationId xmlns:a16="http://schemas.microsoft.com/office/drawing/2014/main" id="{7F9C3C33-C864-4941-B362-DDB0D73D5A53}"/>
              </a:ext>
            </a:extLst>
          </p:cNvPr>
          <p:cNvSpPr/>
          <p:nvPr/>
        </p:nvSpPr>
        <p:spPr>
          <a:xfrm>
            <a:off x="8667750" y="4973738"/>
            <a:ext cx="2886075" cy="1665185"/>
          </a:xfrm>
          <a:prstGeom prst="star1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u="sng"/>
              <a:t>NEVER</a:t>
            </a:r>
            <a:r>
              <a:rPr lang="en-US" sz="1100"/>
              <a:t> use personal funds to account a shortage. An auditor will say – If you are willing to add money to the register, then you are willing to take out money.</a:t>
            </a:r>
          </a:p>
        </p:txBody>
      </p:sp>
      <p:sp>
        <p:nvSpPr>
          <p:cNvPr id="10" name="Star: 10 Points 9">
            <a:extLst>
              <a:ext uri="{FF2B5EF4-FFF2-40B4-BE49-F238E27FC236}">
                <a16:creationId xmlns:a16="http://schemas.microsoft.com/office/drawing/2014/main" id="{9D811514-E373-4AB1-8B8C-4C82F3071739}"/>
              </a:ext>
            </a:extLst>
          </p:cNvPr>
          <p:cNvSpPr/>
          <p:nvPr/>
        </p:nvSpPr>
        <p:spPr>
          <a:xfrm>
            <a:off x="228600" y="5050393"/>
            <a:ext cx="2162175" cy="1588531"/>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Make every attempt for the customer to pay the correct amount.</a:t>
            </a:r>
          </a:p>
        </p:txBody>
      </p:sp>
      <p:sp>
        <p:nvSpPr>
          <p:cNvPr id="19" name="Star: 10 Points 18">
            <a:extLst>
              <a:ext uri="{FF2B5EF4-FFF2-40B4-BE49-F238E27FC236}">
                <a16:creationId xmlns:a16="http://schemas.microsoft.com/office/drawing/2014/main" id="{F80D557A-F612-4B1A-86D2-65B8C5A1D6C7}"/>
              </a:ext>
            </a:extLst>
          </p:cNvPr>
          <p:cNvSpPr/>
          <p:nvPr/>
        </p:nvSpPr>
        <p:spPr>
          <a:xfrm>
            <a:off x="4931148" y="5001180"/>
            <a:ext cx="2162175" cy="1588532"/>
          </a:xfrm>
          <a:prstGeom prst="star10">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Review when these products are being used frequently. </a:t>
            </a:r>
          </a:p>
        </p:txBody>
      </p:sp>
      <p:sp>
        <p:nvSpPr>
          <p:cNvPr id="7" name="Slide Number Placeholder 6">
            <a:extLst>
              <a:ext uri="{FF2B5EF4-FFF2-40B4-BE49-F238E27FC236}">
                <a16:creationId xmlns:a16="http://schemas.microsoft.com/office/drawing/2014/main" id="{99A11C8E-8BC7-4DD8-B54A-0511AC924F3A}"/>
              </a:ext>
            </a:extLst>
          </p:cNvPr>
          <p:cNvSpPr>
            <a:spLocks noGrp="1"/>
          </p:cNvSpPr>
          <p:nvPr>
            <p:ph type="sldNum" sz="quarter" idx="12"/>
          </p:nvPr>
        </p:nvSpPr>
        <p:spPr/>
        <p:txBody>
          <a:bodyPr/>
          <a:lstStyle/>
          <a:p>
            <a:fld id="{3A98EE3D-8CD1-4C3F-BD1C-C98C9596463C}" type="slidenum">
              <a:rPr lang="en-US" smtClean="0"/>
              <a:t>21</a:t>
            </a:fld>
            <a:endParaRPr lang="en-US"/>
          </a:p>
        </p:txBody>
      </p:sp>
      <p:sp>
        <p:nvSpPr>
          <p:cNvPr id="8" name="TextBox 7">
            <a:extLst>
              <a:ext uri="{FF2B5EF4-FFF2-40B4-BE49-F238E27FC236}">
                <a16:creationId xmlns:a16="http://schemas.microsoft.com/office/drawing/2014/main" id="{22C94351-0825-4092-A134-63981BC17C06}"/>
              </a:ext>
            </a:extLst>
          </p:cNvPr>
          <p:cNvSpPr txBox="1"/>
          <p:nvPr/>
        </p:nvSpPr>
        <p:spPr>
          <a:xfrm>
            <a:off x="707279" y="2260362"/>
            <a:ext cx="11132295" cy="923330"/>
          </a:xfrm>
          <a:prstGeom prst="rect">
            <a:avLst/>
          </a:prstGeom>
          <a:noFill/>
        </p:spPr>
        <p:txBody>
          <a:bodyPr wrap="square" rtlCol="0">
            <a:spAutoFit/>
          </a:bodyPr>
          <a:lstStyle/>
          <a:p>
            <a:r>
              <a:rPr lang="en-US">
                <a:solidFill>
                  <a:srgbClr val="7030A0"/>
                </a:solidFill>
              </a:rPr>
              <a:t>Unfortunately, there are instances when a customer does not pay the correct amount. There could be many reasons for this; however, we should make every attempt for them to pay the right amount. Using the overage or shortage to record will be the proper way to do this.</a:t>
            </a:r>
          </a:p>
        </p:txBody>
      </p:sp>
    </p:spTree>
    <p:extLst>
      <p:ext uri="{BB962C8B-B14F-4D97-AF65-F5344CB8AC3E}">
        <p14:creationId xmlns:p14="http://schemas.microsoft.com/office/powerpoint/2010/main" val="2859286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2FCCA-87A7-4BA4-8EB5-E307DF694FEA}"/>
              </a:ext>
            </a:extLst>
          </p:cNvPr>
          <p:cNvSpPr>
            <a:spLocks noGrp="1"/>
          </p:cNvSpPr>
          <p:nvPr>
            <p:ph type="title"/>
          </p:nvPr>
        </p:nvSpPr>
        <p:spPr/>
        <p:txBody>
          <a:bodyPr/>
          <a:lstStyle/>
          <a:p>
            <a:r>
              <a:rPr lang="en-US"/>
              <a:t>Overage &amp; Shortage, part 2</a:t>
            </a:r>
          </a:p>
        </p:txBody>
      </p:sp>
      <p:pic>
        <p:nvPicPr>
          <p:cNvPr id="8" name="Picture 7">
            <a:extLst>
              <a:ext uri="{FF2B5EF4-FFF2-40B4-BE49-F238E27FC236}">
                <a16:creationId xmlns:a16="http://schemas.microsoft.com/office/drawing/2014/main" id="{C8F15122-B88F-4665-B104-3466FC54C717}"/>
              </a:ext>
            </a:extLst>
          </p:cNvPr>
          <p:cNvPicPr>
            <a:picLocks noChangeAspect="1"/>
          </p:cNvPicPr>
          <p:nvPr/>
        </p:nvPicPr>
        <p:blipFill>
          <a:blip r:embed="rId2"/>
          <a:stretch>
            <a:fillRect/>
          </a:stretch>
        </p:blipFill>
        <p:spPr>
          <a:xfrm>
            <a:off x="4238625" y="2323410"/>
            <a:ext cx="3233737" cy="4325040"/>
          </a:xfrm>
          <a:prstGeom prst="rect">
            <a:avLst/>
          </a:prstGeom>
        </p:spPr>
      </p:pic>
      <p:sp>
        <p:nvSpPr>
          <p:cNvPr id="14" name="TextBox 13">
            <a:extLst>
              <a:ext uri="{FF2B5EF4-FFF2-40B4-BE49-F238E27FC236}">
                <a16:creationId xmlns:a16="http://schemas.microsoft.com/office/drawing/2014/main" id="{42A3A56F-D662-47E5-850D-ACA8182B12D2}"/>
              </a:ext>
            </a:extLst>
          </p:cNvPr>
          <p:cNvSpPr txBox="1"/>
          <p:nvPr/>
        </p:nvSpPr>
        <p:spPr>
          <a:xfrm>
            <a:off x="4945855" y="4128599"/>
            <a:ext cx="1981200" cy="646331"/>
          </a:xfrm>
          <a:prstGeom prst="rect">
            <a:avLst/>
          </a:prstGeom>
          <a:noFill/>
        </p:spPr>
        <p:txBody>
          <a:bodyPr wrap="square" rtlCol="0">
            <a:spAutoFit/>
          </a:bodyPr>
          <a:lstStyle/>
          <a:p>
            <a:r>
              <a:rPr lang="en-US">
                <a:solidFill>
                  <a:srgbClr val="00B050"/>
                </a:solidFill>
              </a:rPr>
              <a:t>Overage</a:t>
            </a:r>
            <a:r>
              <a:rPr lang="en-US"/>
              <a:t> of $0.47</a:t>
            </a:r>
          </a:p>
        </p:txBody>
      </p:sp>
      <p:pic>
        <p:nvPicPr>
          <p:cNvPr id="16" name="Picture 15">
            <a:extLst>
              <a:ext uri="{FF2B5EF4-FFF2-40B4-BE49-F238E27FC236}">
                <a16:creationId xmlns:a16="http://schemas.microsoft.com/office/drawing/2014/main" id="{A533BE6D-27F1-4285-B9AC-78E922BD6140}"/>
              </a:ext>
            </a:extLst>
          </p:cNvPr>
          <p:cNvPicPr>
            <a:picLocks noChangeAspect="1"/>
          </p:cNvPicPr>
          <p:nvPr/>
        </p:nvPicPr>
        <p:blipFill>
          <a:blip r:embed="rId3"/>
          <a:stretch>
            <a:fillRect/>
          </a:stretch>
        </p:blipFill>
        <p:spPr>
          <a:xfrm>
            <a:off x="8286750" y="2320832"/>
            <a:ext cx="3303481" cy="4325040"/>
          </a:xfrm>
          <a:prstGeom prst="rect">
            <a:avLst/>
          </a:prstGeom>
        </p:spPr>
      </p:pic>
      <p:sp>
        <p:nvSpPr>
          <p:cNvPr id="18" name="TextBox 17">
            <a:extLst>
              <a:ext uri="{FF2B5EF4-FFF2-40B4-BE49-F238E27FC236}">
                <a16:creationId xmlns:a16="http://schemas.microsoft.com/office/drawing/2014/main" id="{6534783E-C7A7-4756-8208-E5012653F84F}"/>
              </a:ext>
            </a:extLst>
          </p:cNvPr>
          <p:cNvSpPr txBox="1"/>
          <p:nvPr/>
        </p:nvSpPr>
        <p:spPr>
          <a:xfrm>
            <a:off x="8801099" y="4160186"/>
            <a:ext cx="1571625" cy="646331"/>
          </a:xfrm>
          <a:prstGeom prst="rect">
            <a:avLst/>
          </a:prstGeom>
          <a:noFill/>
        </p:spPr>
        <p:txBody>
          <a:bodyPr wrap="square">
            <a:spAutoFit/>
          </a:bodyPr>
          <a:lstStyle/>
          <a:p>
            <a:r>
              <a:rPr lang="en-US">
                <a:solidFill>
                  <a:srgbClr val="FF0000"/>
                </a:solidFill>
              </a:rPr>
              <a:t>Shortage</a:t>
            </a:r>
            <a:r>
              <a:rPr lang="en-US"/>
              <a:t> of $0.03</a:t>
            </a:r>
          </a:p>
        </p:txBody>
      </p:sp>
      <p:pic>
        <p:nvPicPr>
          <p:cNvPr id="20" name="Picture 19">
            <a:extLst>
              <a:ext uri="{FF2B5EF4-FFF2-40B4-BE49-F238E27FC236}">
                <a16:creationId xmlns:a16="http://schemas.microsoft.com/office/drawing/2014/main" id="{AAFD0742-6851-4515-BF11-7A6B8572213F}"/>
              </a:ext>
            </a:extLst>
          </p:cNvPr>
          <p:cNvPicPr>
            <a:picLocks noChangeAspect="1"/>
          </p:cNvPicPr>
          <p:nvPr/>
        </p:nvPicPr>
        <p:blipFill>
          <a:blip r:embed="rId4"/>
          <a:stretch>
            <a:fillRect/>
          </a:stretch>
        </p:blipFill>
        <p:spPr>
          <a:xfrm>
            <a:off x="597694" y="2280662"/>
            <a:ext cx="3233737" cy="4365210"/>
          </a:xfrm>
          <a:prstGeom prst="rect">
            <a:avLst/>
          </a:prstGeom>
        </p:spPr>
      </p:pic>
      <p:sp>
        <p:nvSpPr>
          <p:cNvPr id="21" name="TextBox 20">
            <a:extLst>
              <a:ext uri="{FF2B5EF4-FFF2-40B4-BE49-F238E27FC236}">
                <a16:creationId xmlns:a16="http://schemas.microsoft.com/office/drawing/2014/main" id="{A1C54C0A-04B7-472E-B5DA-FAE0B17E091F}"/>
              </a:ext>
            </a:extLst>
          </p:cNvPr>
          <p:cNvSpPr txBox="1"/>
          <p:nvPr/>
        </p:nvSpPr>
        <p:spPr>
          <a:xfrm>
            <a:off x="1129903" y="3560021"/>
            <a:ext cx="1762125" cy="1200329"/>
          </a:xfrm>
          <a:prstGeom prst="rect">
            <a:avLst/>
          </a:prstGeom>
          <a:noFill/>
        </p:spPr>
        <p:txBody>
          <a:bodyPr wrap="square" rtlCol="0">
            <a:spAutoFit/>
          </a:bodyPr>
          <a:lstStyle/>
          <a:p>
            <a:r>
              <a:rPr lang="en-US"/>
              <a:t>$13.53 is the correct total to be paid by the customer</a:t>
            </a:r>
          </a:p>
        </p:txBody>
      </p:sp>
      <p:sp>
        <p:nvSpPr>
          <p:cNvPr id="3" name="Slide Number Placeholder 2">
            <a:extLst>
              <a:ext uri="{FF2B5EF4-FFF2-40B4-BE49-F238E27FC236}">
                <a16:creationId xmlns:a16="http://schemas.microsoft.com/office/drawing/2014/main" id="{FBBBEA3A-4171-4C6D-96FE-5E5D2318C243}"/>
              </a:ext>
            </a:extLst>
          </p:cNvPr>
          <p:cNvSpPr>
            <a:spLocks noGrp="1"/>
          </p:cNvSpPr>
          <p:nvPr>
            <p:ph type="sldNum" sz="quarter" idx="12"/>
          </p:nvPr>
        </p:nvSpPr>
        <p:spPr/>
        <p:txBody>
          <a:bodyPr/>
          <a:lstStyle/>
          <a:p>
            <a:fld id="{3A98EE3D-8CD1-4C3F-BD1C-C98C9596463C}" type="slidenum">
              <a:rPr lang="en-US" smtClean="0"/>
              <a:t>22</a:t>
            </a:fld>
            <a:endParaRPr lang="en-US"/>
          </a:p>
        </p:txBody>
      </p:sp>
    </p:spTree>
    <p:extLst>
      <p:ext uri="{BB962C8B-B14F-4D97-AF65-F5344CB8AC3E}">
        <p14:creationId xmlns:p14="http://schemas.microsoft.com/office/powerpoint/2010/main" val="494311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E322-D1A1-47CD-9993-B2108E7E2581}"/>
              </a:ext>
            </a:extLst>
          </p:cNvPr>
          <p:cNvSpPr>
            <a:spLocks noGrp="1"/>
          </p:cNvSpPr>
          <p:nvPr>
            <p:ph type="title"/>
          </p:nvPr>
        </p:nvSpPr>
        <p:spPr>
          <a:xfrm>
            <a:off x="820286" y="618756"/>
            <a:ext cx="2793158" cy="889319"/>
          </a:xfrm>
        </p:spPr>
        <p:txBody>
          <a:bodyPr/>
          <a:lstStyle/>
          <a:p>
            <a:r>
              <a:rPr lang="en-US"/>
              <a:t>How to make a return, part 1</a:t>
            </a:r>
          </a:p>
        </p:txBody>
      </p:sp>
      <p:sp>
        <p:nvSpPr>
          <p:cNvPr id="4" name="Content Placeholder 3">
            <a:extLst>
              <a:ext uri="{FF2B5EF4-FFF2-40B4-BE49-F238E27FC236}">
                <a16:creationId xmlns:a16="http://schemas.microsoft.com/office/drawing/2014/main" id="{C1174A2F-1305-4798-95EE-4770E5C27485}"/>
              </a:ext>
            </a:extLst>
          </p:cNvPr>
          <p:cNvSpPr>
            <a:spLocks noGrp="1"/>
          </p:cNvSpPr>
          <p:nvPr>
            <p:ph idx="1"/>
          </p:nvPr>
        </p:nvSpPr>
        <p:spPr>
          <a:xfrm>
            <a:off x="4810127" y="433617"/>
            <a:ext cx="7219950" cy="6782971"/>
          </a:xfrm>
        </p:spPr>
        <p:txBody>
          <a:bodyPr>
            <a:noAutofit/>
          </a:bodyPr>
          <a:lstStyle/>
          <a:p>
            <a:r>
              <a:rPr lang="en-US" sz="1000" dirty="0"/>
              <a:t>Managers in the system are the only ones permissible to process a return.</a:t>
            </a:r>
          </a:p>
          <a:p>
            <a:r>
              <a:rPr lang="en-US" sz="1000" dirty="0"/>
              <a:t>A return should happen in the Extension office when the customer provides the receipt, and you have the money on hand from the original sale. If the original sale took place during a reporting period that you’ve already sent to campus, then likely this will be handled by </a:t>
            </a:r>
            <a:r>
              <a:rPr lang="en-US" sz="1000" dirty="0">
                <a:solidFill>
                  <a:schemeClr val="accent1">
                    <a:lumMod val="60000"/>
                    <a:lumOff val="40000"/>
                  </a:schemeClr>
                </a:solidFill>
                <a:hlinkClick r:id="rId2">
                  <a:extLst>
                    <a:ext uri="{A12FA001-AC4F-418D-AE19-62706E023703}">
                      <ahyp:hlinkClr xmlns:ahyp="http://schemas.microsoft.com/office/drawing/2018/hyperlinkcolor" val="tx"/>
                    </a:ext>
                  </a:extLst>
                </a:hlinkClick>
              </a:rPr>
              <a:t>msue.vend@msu.edu</a:t>
            </a:r>
            <a:endParaRPr lang="en-US" sz="1000" dirty="0">
              <a:solidFill>
                <a:schemeClr val="accent1">
                  <a:lumMod val="60000"/>
                  <a:lumOff val="40000"/>
                </a:schemeClr>
              </a:solidFill>
            </a:endParaRPr>
          </a:p>
          <a:p>
            <a:r>
              <a:rPr lang="en-US" sz="1000" dirty="0"/>
              <a:t>QR refunds will be a two-step process, first done by the business office in the system. To do so, notify </a:t>
            </a:r>
            <a:r>
              <a:rPr lang="en-US" sz="1000" u="sng" dirty="0">
                <a:hlinkClick r:id="rId3"/>
              </a:rPr>
              <a:t>msue@vend.msu.edu</a:t>
            </a:r>
            <a:r>
              <a:rPr lang="en-US" sz="1000" dirty="0"/>
              <a:t> the details of the refund, as well as the customer’s name, and I will issue the refund. Secondly, after the transaction has been completed by the business office, staff will complete a matching refund transaction in Lightspeed.</a:t>
            </a:r>
            <a:r>
              <a:rPr lang="en-US" sz="1000" dirty="0">
                <a:solidFill>
                  <a:schemeClr val="accent1">
                    <a:lumMod val="40000"/>
                    <a:lumOff val="60000"/>
                  </a:schemeClr>
                </a:solidFill>
              </a:rPr>
              <a:t> </a:t>
            </a:r>
            <a:r>
              <a:rPr lang="en-US" sz="1000" dirty="0"/>
              <a:t>	</a:t>
            </a:r>
          </a:p>
          <a:p>
            <a:r>
              <a:rPr lang="en-US" sz="1000" dirty="0"/>
              <a:t>A return </a:t>
            </a:r>
            <a:r>
              <a:rPr lang="en-US" sz="1000" b="1" i="1" dirty="0"/>
              <a:t>should</a:t>
            </a:r>
            <a:r>
              <a:rPr lang="en-US" sz="1000" dirty="0"/>
              <a:t> happen if you are in the same deposit reporting period as when the original sale takes place. **A credit card refund can be performed at anytime and is the only exception to this statement.</a:t>
            </a:r>
          </a:p>
          <a:p>
            <a:pPr lvl="1"/>
            <a:r>
              <a:rPr lang="en-US" sz="1000" dirty="0"/>
              <a:t>Reporting periods are 1</a:t>
            </a:r>
            <a:r>
              <a:rPr lang="en-US" sz="1000" baseline="30000" dirty="0"/>
              <a:t>st</a:t>
            </a:r>
            <a:r>
              <a:rPr lang="en-US" sz="1000" dirty="0"/>
              <a:t> – 15</a:t>
            </a:r>
            <a:r>
              <a:rPr lang="en-US" sz="1000" baseline="30000" dirty="0"/>
              <a:t>th</a:t>
            </a:r>
            <a:r>
              <a:rPr lang="en-US" sz="1000" dirty="0"/>
              <a:t> of the month or 16</a:t>
            </a:r>
            <a:r>
              <a:rPr lang="en-US" sz="1000" baseline="30000" dirty="0"/>
              <a:t>th</a:t>
            </a:r>
            <a:r>
              <a:rPr lang="en-US" sz="1000" dirty="0"/>
              <a:t> – end of the month.</a:t>
            </a:r>
          </a:p>
          <a:p>
            <a:pPr lvl="1"/>
            <a:r>
              <a:rPr lang="en-US" sz="1000" dirty="0">
                <a:solidFill>
                  <a:schemeClr val="accent1">
                    <a:lumMod val="60000"/>
                    <a:lumOff val="40000"/>
                  </a:schemeClr>
                </a:solidFill>
              </a:rPr>
              <a:t>Example</a:t>
            </a:r>
            <a:r>
              <a:rPr lang="en-US" sz="1000" dirty="0"/>
              <a:t>: A customer buys a book on 2/1/2022 and pays cash. Today, 4/29/2022 (2+months later), he comes in for a refund.  Since the cash has already been sent to campus, you should collect details and email </a:t>
            </a:r>
            <a:r>
              <a:rPr lang="en-US" sz="1000" dirty="0">
                <a:solidFill>
                  <a:schemeClr val="accent1">
                    <a:lumMod val="60000"/>
                    <a:lumOff val="40000"/>
                  </a:schemeClr>
                </a:solidFill>
                <a:hlinkClick r:id="rId2">
                  <a:extLst>
                    <a:ext uri="{A12FA001-AC4F-418D-AE19-62706E023703}">
                      <ahyp:hlinkClr xmlns:ahyp="http://schemas.microsoft.com/office/drawing/2018/hyperlinkcolor" val="tx"/>
                    </a:ext>
                  </a:extLst>
                </a:hlinkClick>
              </a:rPr>
              <a:t>msue.vend@msu.edu</a:t>
            </a:r>
            <a:r>
              <a:rPr lang="en-US" sz="1000" dirty="0">
                <a:solidFill>
                  <a:schemeClr val="accent1">
                    <a:lumMod val="60000"/>
                    <a:lumOff val="40000"/>
                  </a:schemeClr>
                </a:solidFill>
              </a:rPr>
              <a:t>. </a:t>
            </a:r>
          </a:p>
          <a:p>
            <a:pPr lvl="1"/>
            <a:r>
              <a:rPr lang="en-US" sz="1000" dirty="0">
                <a:solidFill>
                  <a:schemeClr val="accent1">
                    <a:lumMod val="60000"/>
                    <a:lumOff val="40000"/>
                  </a:schemeClr>
                </a:solidFill>
              </a:rPr>
              <a:t>Example</a:t>
            </a:r>
            <a:r>
              <a:rPr lang="en-US" sz="1000" dirty="0"/>
              <a:t>: A customer buys a soil test kit on 4/19/2022 and pays cash. Today, 4/29 (10 days later), she comes In for a refund. Find the transaction in the cash register and follow the steps to issue the return. Give the customer cash back.</a:t>
            </a:r>
          </a:p>
          <a:p>
            <a:pPr lvl="1"/>
            <a:r>
              <a:rPr lang="en-US" sz="1000" dirty="0">
                <a:solidFill>
                  <a:schemeClr val="accent1">
                    <a:lumMod val="60000"/>
                    <a:lumOff val="40000"/>
                  </a:schemeClr>
                </a:solidFill>
              </a:rPr>
              <a:t>Example</a:t>
            </a:r>
            <a:r>
              <a:rPr lang="en-US" sz="1000" dirty="0"/>
              <a:t>: A customer buys a 4H book on 3/19/2022 and pays credit card.  Today, 4/29/22 (1+month later) he comes in for a refund. Find the transaction in the cash register and follow the steps to issue the return. Process the return using the credit card machine.</a:t>
            </a:r>
          </a:p>
          <a:p>
            <a:pPr lvl="1"/>
            <a:r>
              <a:rPr lang="en-US" sz="1000" dirty="0">
                <a:solidFill>
                  <a:schemeClr val="accent1">
                    <a:lumMod val="60000"/>
                    <a:lumOff val="40000"/>
                  </a:schemeClr>
                </a:solidFill>
              </a:rPr>
              <a:t>Example:</a:t>
            </a:r>
            <a:r>
              <a:rPr lang="en-US" sz="1000" dirty="0">
                <a:solidFill>
                  <a:schemeClr val="accent1">
                    <a:lumMod val="40000"/>
                    <a:lumOff val="60000"/>
                  </a:schemeClr>
                </a:solidFill>
              </a:rPr>
              <a:t> </a:t>
            </a:r>
            <a:r>
              <a:rPr lang="en-US" sz="1000" dirty="0"/>
              <a:t>A customer buys a Plat Book on 4/01/2022 and pays check.  Today, 4/29/22 (1+month later) he comes in for a refund.  It’s likely this check has already been sent to campus….but, because the reporting period just ended, it may be possible to pull the check from the deposit.  Collect details and email </a:t>
            </a:r>
            <a:r>
              <a:rPr lang="en-US" sz="1000" dirty="0">
                <a:solidFill>
                  <a:schemeClr val="accent1">
                    <a:lumMod val="60000"/>
                    <a:lumOff val="40000"/>
                  </a:schemeClr>
                </a:solidFill>
                <a:hlinkClick r:id="rId2">
                  <a:extLst>
                    <a:ext uri="{A12FA001-AC4F-418D-AE19-62706E023703}">
                      <ahyp:hlinkClr xmlns:ahyp="http://schemas.microsoft.com/office/drawing/2018/hyperlinkcolor" val="tx"/>
                    </a:ext>
                  </a:extLst>
                </a:hlinkClick>
              </a:rPr>
              <a:t>msue.vend@msu.edu</a:t>
            </a:r>
            <a:r>
              <a:rPr lang="en-US" sz="1000" dirty="0"/>
              <a:t> to see if the deposit has been received yet.</a:t>
            </a:r>
            <a:endParaRPr lang="en-US" sz="1000" dirty="0">
              <a:solidFill>
                <a:schemeClr val="accent1">
                  <a:lumMod val="60000"/>
                  <a:lumOff val="40000"/>
                </a:schemeClr>
              </a:solidFill>
            </a:endParaRPr>
          </a:p>
          <a:p>
            <a:r>
              <a:rPr lang="en-US" sz="1000" dirty="0"/>
              <a:t>Performing a return via cash outside the deposit reporting periods (when cash has been sent to campus) will cause your drawer to be short from the normal operating float. This will then cause additional steps to get the float back to the correct amount.</a:t>
            </a:r>
          </a:p>
          <a:p>
            <a:r>
              <a:rPr lang="en-US" sz="1000" dirty="0"/>
              <a:t>Returns are done tender to tender- if a customer paid via check and is seeking a refund, you would NOT issue a refund in cash.</a:t>
            </a:r>
          </a:p>
        </p:txBody>
      </p:sp>
      <p:sp>
        <p:nvSpPr>
          <p:cNvPr id="5" name="Text Placeholder 4">
            <a:extLst>
              <a:ext uri="{FF2B5EF4-FFF2-40B4-BE49-F238E27FC236}">
                <a16:creationId xmlns:a16="http://schemas.microsoft.com/office/drawing/2014/main" id="{F7725472-5061-4C6C-9670-AEDFA3EF997E}"/>
              </a:ext>
            </a:extLst>
          </p:cNvPr>
          <p:cNvSpPr>
            <a:spLocks noGrp="1"/>
          </p:cNvSpPr>
          <p:nvPr>
            <p:ph type="body" sz="half" idx="2"/>
          </p:nvPr>
        </p:nvSpPr>
        <p:spPr>
          <a:xfrm>
            <a:off x="685802" y="2043431"/>
            <a:ext cx="3724274" cy="423818"/>
          </a:xfrm>
          <a:ln>
            <a:solidFill>
              <a:schemeClr val="bg1"/>
            </a:solidFill>
          </a:ln>
        </p:spPr>
        <p:txBody>
          <a:bodyPr>
            <a:normAutofit fontScale="70000" lnSpcReduction="20000"/>
          </a:bodyPr>
          <a:lstStyle/>
          <a:p>
            <a:pPr algn="ctr"/>
            <a:r>
              <a:rPr lang="en-US" sz="1800">
                <a:solidFill>
                  <a:schemeClr val="bg1"/>
                </a:solidFill>
              </a:rPr>
              <a:t>If you can’t process the return at the Extension location, request a refund</a:t>
            </a:r>
          </a:p>
        </p:txBody>
      </p:sp>
      <p:sp>
        <p:nvSpPr>
          <p:cNvPr id="7" name="Slide Number Placeholder 6">
            <a:extLst>
              <a:ext uri="{FF2B5EF4-FFF2-40B4-BE49-F238E27FC236}">
                <a16:creationId xmlns:a16="http://schemas.microsoft.com/office/drawing/2014/main" id="{EA6E9FC5-A037-41E2-A11D-6107DF09BE5D}"/>
              </a:ext>
            </a:extLst>
          </p:cNvPr>
          <p:cNvSpPr>
            <a:spLocks noGrp="1"/>
          </p:cNvSpPr>
          <p:nvPr>
            <p:ph type="sldNum" sz="quarter" idx="12"/>
          </p:nvPr>
        </p:nvSpPr>
        <p:spPr/>
        <p:txBody>
          <a:bodyPr/>
          <a:lstStyle/>
          <a:p>
            <a:fld id="{3A98EE3D-8CD1-4C3F-BD1C-C98C9596463C}" type="slidenum">
              <a:rPr lang="en-US" smtClean="0"/>
              <a:t>23</a:t>
            </a:fld>
            <a:endParaRPr lang="en-US"/>
          </a:p>
        </p:txBody>
      </p:sp>
      <p:sp>
        <p:nvSpPr>
          <p:cNvPr id="6" name="Content Placeholder 5">
            <a:extLst>
              <a:ext uri="{FF2B5EF4-FFF2-40B4-BE49-F238E27FC236}">
                <a16:creationId xmlns:a16="http://schemas.microsoft.com/office/drawing/2014/main" id="{50772F2E-1084-42DE-8935-B17C62D80288}"/>
              </a:ext>
            </a:extLst>
          </p:cNvPr>
          <p:cNvSpPr>
            <a:spLocks noGrp="1"/>
          </p:cNvSpPr>
          <p:nvPr>
            <p:ph sz="quarter" idx="4294967295"/>
          </p:nvPr>
        </p:nvSpPr>
        <p:spPr>
          <a:xfrm>
            <a:off x="685800" y="2466979"/>
            <a:ext cx="3724275" cy="3109068"/>
          </a:xfrm>
          <a:ln>
            <a:solidFill>
              <a:schemeClr val="bg1"/>
            </a:solidFill>
          </a:ln>
        </p:spPr>
        <p:txBody>
          <a:bodyPr>
            <a:normAutofit fontScale="62500" lnSpcReduction="20000"/>
          </a:bodyPr>
          <a:lstStyle/>
          <a:p>
            <a:r>
              <a:rPr lang="en-US">
                <a:solidFill>
                  <a:schemeClr val="bg1"/>
                </a:solidFill>
              </a:rPr>
              <a:t>Send email to </a:t>
            </a:r>
            <a:r>
              <a:rPr lang="en-US">
                <a:solidFill>
                  <a:schemeClr val="bg1"/>
                </a:solidFill>
                <a:hlinkClick r:id="rId2">
                  <a:extLst>
                    <a:ext uri="{A12FA001-AC4F-418D-AE19-62706E023703}">
                      <ahyp:hlinkClr xmlns:ahyp="http://schemas.microsoft.com/office/drawing/2018/hyperlinkcolor" val="tx"/>
                    </a:ext>
                  </a:extLst>
                </a:hlinkClick>
              </a:rPr>
              <a:t>msue.vend@msu.edu</a:t>
            </a:r>
            <a:endParaRPr lang="en-US">
              <a:solidFill>
                <a:schemeClr val="bg1"/>
              </a:solidFill>
            </a:endParaRPr>
          </a:p>
          <a:p>
            <a:r>
              <a:rPr lang="en-US">
                <a:solidFill>
                  <a:schemeClr val="bg1"/>
                </a:solidFill>
              </a:rPr>
              <a:t>Provide following details:</a:t>
            </a:r>
          </a:p>
          <a:p>
            <a:pPr lvl="1"/>
            <a:r>
              <a:rPr lang="en-US">
                <a:solidFill>
                  <a:schemeClr val="bg1"/>
                </a:solidFill>
              </a:rPr>
              <a:t>Why are they requesting a refund?</a:t>
            </a:r>
          </a:p>
          <a:p>
            <a:pPr lvl="1"/>
            <a:r>
              <a:rPr lang="en-US">
                <a:solidFill>
                  <a:schemeClr val="bg1"/>
                </a:solidFill>
              </a:rPr>
              <a:t>Receipt number</a:t>
            </a:r>
          </a:p>
          <a:p>
            <a:pPr lvl="1"/>
            <a:r>
              <a:rPr lang="en-US">
                <a:solidFill>
                  <a:schemeClr val="bg1"/>
                </a:solidFill>
              </a:rPr>
              <a:t>Name of customer</a:t>
            </a:r>
          </a:p>
          <a:p>
            <a:pPr lvl="1"/>
            <a:r>
              <a:rPr lang="en-US">
                <a:solidFill>
                  <a:schemeClr val="bg1"/>
                </a:solidFill>
              </a:rPr>
              <a:t>Current mailing address</a:t>
            </a:r>
          </a:p>
          <a:p>
            <a:pPr lvl="1"/>
            <a:r>
              <a:rPr lang="en-US">
                <a:solidFill>
                  <a:schemeClr val="bg1"/>
                </a:solidFill>
              </a:rPr>
              <a:t>Phone number</a:t>
            </a:r>
          </a:p>
          <a:p>
            <a:pPr lvl="1"/>
            <a:r>
              <a:rPr lang="en-US">
                <a:solidFill>
                  <a:schemeClr val="bg1"/>
                </a:solidFill>
              </a:rPr>
              <a:t>Items to be refunded and amount</a:t>
            </a:r>
          </a:p>
          <a:p>
            <a:r>
              <a:rPr lang="en-US">
                <a:solidFill>
                  <a:schemeClr val="bg1"/>
                </a:solidFill>
              </a:rPr>
              <a:t>MSUE Lightspeed Admin will issue refund via check from MSU and payment will be mailed directly to customer.</a:t>
            </a:r>
          </a:p>
          <a:p>
            <a:r>
              <a:rPr lang="en-US">
                <a:solidFill>
                  <a:schemeClr val="bg1"/>
                </a:solidFill>
              </a:rPr>
              <a:t>If MSUE Vend processes the return, then no transaction will be entered into the cash register system.</a:t>
            </a:r>
          </a:p>
          <a:p>
            <a:endParaRPr lang="en-US">
              <a:solidFill>
                <a:schemeClr val="bg1"/>
              </a:solidFill>
            </a:endParaRPr>
          </a:p>
        </p:txBody>
      </p:sp>
      <p:sp>
        <p:nvSpPr>
          <p:cNvPr id="18" name="Text Placeholder 4">
            <a:extLst>
              <a:ext uri="{FF2B5EF4-FFF2-40B4-BE49-F238E27FC236}">
                <a16:creationId xmlns:a16="http://schemas.microsoft.com/office/drawing/2014/main" id="{89D2C810-939D-4A12-B545-3C6C4ADFFB81}"/>
              </a:ext>
            </a:extLst>
          </p:cNvPr>
          <p:cNvSpPr txBox="1">
            <a:spLocks/>
          </p:cNvSpPr>
          <p:nvPr/>
        </p:nvSpPr>
        <p:spPr bwMode="gray">
          <a:xfrm>
            <a:off x="1133475" y="5640892"/>
            <a:ext cx="2638425" cy="423818"/>
          </a:xfrm>
          <a:prstGeom prst="rect">
            <a:avLst/>
          </a:prstGeom>
          <a:ln>
            <a:solidFill>
              <a:schemeClr val="bg1"/>
            </a:solidFill>
          </a:ln>
        </p:spPr>
        <p:txBody>
          <a:bodyPr vert="horz" lIns="91440" tIns="45720" rIns="91440" bIns="45720" rtlCol="0">
            <a:normAutofit fontScale="700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accent1">
                    <a:lumMod val="60000"/>
                    <a:lumOff val="4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b="0"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9pPr>
          </a:lstStyle>
          <a:p>
            <a:pPr algn="ctr"/>
            <a:r>
              <a:rPr lang="en-US" sz="1800">
                <a:solidFill>
                  <a:srgbClr val="FFFF00"/>
                </a:solidFill>
              </a:rPr>
              <a:t>If you’re having doubts, reach out and ask for help!</a:t>
            </a:r>
          </a:p>
        </p:txBody>
      </p:sp>
    </p:spTree>
    <p:extLst>
      <p:ext uri="{BB962C8B-B14F-4D97-AF65-F5344CB8AC3E}">
        <p14:creationId xmlns:p14="http://schemas.microsoft.com/office/powerpoint/2010/main" val="4152022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788C2-6590-4293-A2AC-154561EEDE1C}"/>
              </a:ext>
            </a:extLst>
          </p:cNvPr>
          <p:cNvSpPr>
            <a:spLocks noGrp="1"/>
          </p:cNvSpPr>
          <p:nvPr>
            <p:ph type="title"/>
          </p:nvPr>
        </p:nvSpPr>
        <p:spPr/>
        <p:txBody>
          <a:bodyPr/>
          <a:lstStyle/>
          <a:p>
            <a:r>
              <a:rPr lang="en-US"/>
              <a:t>Return, part 2</a:t>
            </a:r>
          </a:p>
        </p:txBody>
      </p:sp>
      <p:sp>
        <p:nvSpPr>
          <p:cNvPr id="3" name="Text Placeholder 2">
            <a:extLst>
              <a:ext uri="{FF2B5EF4-FFF2-40B4-BE49-F238E27FC236}">
                <a16:creationId xmlns:a16="http://schemas.microsoft.com/office/drawing/2014/main" id="{1B371C4C-2A54-4E63-ACC1-AA4443D0E280}"/>
              </a:ext>
            </a:extLst>
          </p:cNvPr>
          <p:cNvSpPr>
            <a:spLocks noGrp="1"/>
          </p:cNvSpPr>
          <p:nvPr>
            <p:ph type="body" idx="1"/>
          </p:nvPr>
        </p:nvSpPr>
        <p:spPr>
          <a:xfrm>
            <a:off x="274209" y="2330123"/>
            <a:ext cx="2426446" cy="576262"/>
          </a:xfrm>
        </p:spPr>
        <p:txBody>
          <a:bodyPr/>
          <a:lstStyle/>
          <a:p>
            <a:r>
              <a:rPr lang="en-US"/>
              <a:t>Find the transaction </a:t>
            </a:r>
          </a:p>
        </p:txBody>
      </p:sp>
      <p:sp>
        <p:nvSpPr>
          <p:cNvPr id="4" name="Content Placeholder 3">
            <a:extLst>
              <a:ext uri="{FF2B5EF4-FFF2-40B4-BE49-F238E27FC236}">
                <a16:creationId xmlns:a16="http://schemas.microsoft.com/office/drawing/2014/main" id="{00D4674A-F75F-49A1-9576-6051E2230BBC}"/>
              </a:ext>
            </a:extLst>
          </p:cNvPr>
          <p:cNvSpPr>
            <a:spLocks noGrp="1"/>
          </p:cNvSpPr>
          <p:nvPr>
            <p:ph sz="half" idx="2"/>
          </p:nvPr>
        </p:nvSpPr>
        <p:spPr>
          <a:xfrm>
            <a:off x="274209" y="2906385"/>
            <a:ext cx="1840341" cy="3199869"/>
          </a:xfrm>
        </p:spPr>
        <p:txBody>
          <a:bodyPr>
            <a:normAutofit/>
          </a:bodyPr>
          <a:lstStyle/>
          <a:p>
            <a:r>
              <a:rPr lang="en-US" sz="1200"/>
              <a:t>Under the sell screen, then sales history,  find the receipt.</a:t>
            </a:r>
          </a:p>
          <a:p>
            <a:r>
              <a:rPr lang="en-US" sz="1200"/>
              <a:t>Click the “arrow” to return the items to the shopping cart.</a:t>
            </a:r>
          </a:p>
          <a:p>
            <a:r>
              <a:rPr lang="en-US" sz="1200"/>
              <a:t>All items will be returned to the shopping cart, including the customer name.</a:t>
            </a:r>
          </a:p>
        </p:txBody>
      </p:sp>
      <p:sp>
        <p:nvSpPr>
          <p:cNvPr id="7" name="Slide Number Placeholder 6">
            <a:extLst>
              <a:ext uri="{FF2B5EF4-FFF2-40B4-BE49-F238E27FC236}">
                <a16:creationId xmlns:a16="http://schemas.microsoft.com/office/drawing/2014/main" id="{DB0AA001-1A57-41FB-B807-A30CF228DA16}"/>
              </a:ext>
            </a:extLst>
          </p:cNvPr>
          <p:cNvSpPr>
            <a:spLocks noGrp="1"/>
          </p:cNvSpPr>
          <p:nvPr>
            <p:ph type="sldNum" sz="quarter" idx="12"/>
          </p:nvPr>
        </p:nvSpPr>
        <p:spPr/>
        <p:txBody>
          <a:bodyPr/>
          <a:lstStyle/>
          <a:p>
            <a:fld id="{3A98EE3D-8CD1-4C3F-BD1C-C98C9596463C}" type="slidenum">
              <a:rPr lang="en-US" smtClean="0"/>
              <a:t>24</a:t>
            </a:fld>
            <a:endParaRPr lang="en-US"/>
          </a:p>
        </p:txBody>
      </p:sp>
      <p:sp>
        <p:nvSpPr>
          <p:cNvPr id="11" name="Circle: Hollow 10">
            <a:extLst>
              <a:ext uri="{FF2B5EF4-FFF2-40B4-BE49-F238E27FC236}">
                <a16:creationId xmlns:a16="http://schemas.microsoft.com/office/drawing/2014/main" id="{278C0329-7744-4ADF-AECC-EFCDDD4145F4}"/>
              </a:ext>
            </a:extLst>
          </p:cNvPr>
          <p:cNvSpPr/>
          <p:nvPr/>
        </p:nvSpPr>
        <p:spPr>
          <a:xfrm>
            <a:off x="2781713" y="3043765"/>
            <a:ext cx="961612" cy="498476"/>
          </a:xfrm>
          <a:prstGeom prst="donut">
            <a:avLst>
              <a:gd name="adj" fmla="val 57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15">
            <a:extLst>
              <a:ext uri="{FF2B5EF4-FFF2-40B4-BE49-F238E27FC236}">
                <a16:creationId xmlns:a16="http://schemas.microsoft.com/office/drawing/2014/main" id="{45EEDB75-4206-4A3A-A5B0-327C2A03C11C}"/>
              </a:ext>
            </a:extLst>
          </p:cNvPr>
          <p:cNvPicPr>
            <a:picLocks noChangeAspect="1"/>
          </p:cNvPicPr>
          <p:nvPr/>
        </p:nvPicPr>
        <p:blipFill>
          <a:blip r:embed="rId2"/>
          <a:stretch>
            <a:fillRect/>
          </a:stretch>
        </p:blipFill>
        <p:spPr>
          <a:xfrm>
            <a:off x="4123372" y="2618254"/>
            <a:ext cx="7734300" cy="4107961"/>
          </a:xfrm>
          <a:prstGeom prst="rect">
            <a:avLst/>
          </a:prstGeom>
        </p:spPr>
      </p:pic>
      <p:sp>
        <p:nvSpPr>
          <p:cNvPr id="17" name="Circle: Hollow 16">
            <a:extLst>
              <a:ext uri="{FF2B5EF4-FFF2-40B4-BE49-F238E27FC236}">
                <a16:creationId xmlns:a16="http://schemas.microsoft.com/office/drawing/2014/main" id="{9485015A-45E9-41D1-8A12-F6EE02F93D0D}"/>
              </a:ext>
            </a:extLst>
          </p:cNvPr>
          <p:cNvSpPr/>
          <p:nvPr/>
        </p:nvSpPr>
        <p:spPr>
          <a:xfrm>
            <a:off x="11381041" y="4672234"/>
            <a:ext cx="382334" cy="265706"/>
          </a:xfrm>
          <a:prstGeom prst="donut">
            <a:avLst>
              <a:gd name="adj" fmla="val 57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descr="A screenshot of a computer">
            <a:extLst>
              <a:ext uri="{FF2B5EF4-FFF2-40B4-BE49-F238E27FC236}">
                <a16:creationId xmlns:a16="http://schemas.microsoft.com/office/drawing/2014/main" id="{3A95E6D4-D465-0E0F-E28A-38203680839E}"/>
              </a:ext>
            </a:extLst>
          </p:cNvPr>
          <p:cNvPicPr>
            <a:picLocks noChangeAspect="1"/>
          </p:cNvPicPr>
          <p:nvPr/>
        </p:nvPicPr>
        <p:blipFill>
          <a:blip r:embed="rId3"/>
          <a:stretch>
            <a:fillRect/>
          </a:stretch>
        </p:blipFill>
        <p:spPr>
          <a:xfrm>
            <a:off x="2209991" y="2253194"/>
            <a:ext cx="1747472" cy="4506249"/>
          </a:xfrm>
          <a:prstGeom prst="rect">
            <a:avLst/>
          </a:prstGeom>
        </p:spPr>
      </p:pic>
      <p:cxnSp>
        <p:nvCxnSpPr>
          <p:cNvPr id="12" name="Straight Arrow Connector 11">
            <a:extLst>
              <a:ext uri="{FF2B5EF4-FFF2-40B4-BE49-F238E27FC236}">
                <a16:creationId xmlns:a16="http://schemas.microsoft.com/office/drawing/2014/main" id="{C6A1AE8F-32DC-8A7E-E06B-BD4A8B27F32E}"/>
              </a:ext>
            </a:extLst>
          </p:cNvPr>
          <p:cNvCxnSpPr/>
          <p:nvPr/>
        </p:nvCxnSpPr>
        <p:spPr>
          <a:xfrm>
            <a:off x="2700655" y="2788920"/>
            <a:ext cx="225425" cy="393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6924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A1212-607A-4A94-971A-54159EF42B3D}"/>
              </a:ext>
            </a:extLst>
          </p:cNvPr>
          <p:cNvSpPr>
            <a:spLocks noGrp="1"/>
          </p:cNvSpPr>
          <p:nvPr>
            <p:ph type="title"/>
          </p:nvPr>
        </p:nvSpPr>
        <p:spPr>
          <a:xfrm>
            <a:off x="716805" y="679572"/>
            <a:ext cx="2493120" cy="847725"/>
          </a:xfrm>
        </p:spPr>
        <p:txBody>
          <a:bodyPr/>
          <a:lstStyle/>
          <a:p>
            <a:r>
              <a:rPr lang="en-US"/>
              <a:t>Return, part 3</a:t>
            </a:r>
          </a:p>
        </p:txBody>
      </p:sp>
      <p:sp>
        <p:nvSpPr>
          <p:cNvPr id="11" name="Text Placeholder 10">
            <a:extLst>
              <a:ext uri="{FF2B5EF4-FFF2-40B4-BE49-F238E27FC236}">
                <a16:creationId xmlns:a16="http://schemas.microsoft.com/office/drawing/2014/main" id="{6AC6C82F-FE4B-4B42-AD45-5C7B8D6EE365}"/>
              </a:ext>
            </a:extLst>
          </p:cNvPr>
          <p:cNvSpPr>
            <a:spLocks noGrp="1"/>
          </p:cNvSpPr>
          <p:nvPr>
            <p:ph type="body" sz="half" idx="2"/>
          </p:nvPr>
        </p:nvSpPr>
        <p:spPr>
          <a:xfrm>
            <a:off x="566786" y="2140030"/>
            <a:ext cx="2574444" cy="4038397"/>
          </a:xfrm>
        </p:spPr>
        <p:txBody>
          <a:bodyPr>
            <a:normAutofit/>
          </a:bodyPr>
          <a:lstStyle/>
          <a:p>
            <a:r>
              <a:rPr lang="en-US">
                <a:solidFill>
                  <a:schemeClr val="bg1">
                    <a:lumMod val="85000"/>
                  </a:schemeClr>
                </a:solidFill>
              </a:rPr>
              <a:t>You can see the item returned to the shopping cart.</a:t>
            </a:r>
          </a:p>
          <a:p>
            <a:r>
              <a:rPr lang="en-US">
                <a:solidFill>
                  <a:schemeClr val="bg1">
                    <a:lumMod val="85000"/>
                  </a:schemeClr>
                </a:solidFill>
              </a:rPr>
              <a:t>*See the negative quantity and the negative dollar amount.</a:t>
            </a:r>
          </a:p>
          <a:p>
            <a:r>
              <a:rPr lang="en-US">
                <a:solidFill>
                  <a:schemeClr val="bg1">
                    <a:lumMod val="85000"/>
                  </a:schemeClr>
                </a:solidFill>
              </a:rPr>
              <a:t>Click refund, and then select how the refund will be given.</a:t>
            </a:r>
          </a:p>
          <a:p>
            <a:r>
              <a:rPr lang="en-US">
                <a:solidFill>
                  <a:schemeClr val="bg1">
                    <a:lumMod val="85000"/>
                  </a:schemeClr>
                </a:solidFill>
              </a:rPr>
              <a:t>Complete refund.</a:t>
            </a:r>
          </a:p>
          <a:p>
            <a:endParaRPr lang="en-US">
              <a:solidFill>
                <a:schemeClr val="bg1">
                  <a:lumMod val="85000"/>
                </a:schemeClr>
              </a:solidFill>
            </a:endParaRPr>
          </a:p>
          <a:p>
            <a:r>
              <a:rPr lang="en-US">
                <a:solidFill>
                  <a:schemeClr val="bg1">
                    <a:lumMod val="85000"/>
                  </a:schemeClr>
                </a:solidFill>
              </a:rPr>
              <a:t>Complete sale.</a:t>
            </a:r>
          </a:p>
        </p:txBody>
      </p:sp>
      <p:sp>
        <p:nvSpPr>
          <p:cNvPr id="7" name="Slide Number Placeholder 6">
            <a:extLst>
              <a:ext uri="{FF2B5EF4-FFF2-40B4-BE49-F238E27FC236}">
                <a16:creationId xmlns:a16="http://schemas.microsoft.com/office/drawing/2014/main" id="{DC71AED0-C468-4B75-BFD9-9124484E1504}"/>
              </a:ext>
            </a:extLst>
          </p:cNvPr>
          <p:cNvSpPr>
            <a:spLocks noGrp="1"/>
          </p:cNvSpPr>
          <p:nvPr>
            <p:ph type="sldNum" sz="quarter" idx="12"/>
          </p:nvPr>
        </p:nvSpPr>
        <p:spPr/>
        <p:txBody>
          <a:bodyPr/>
          <a:lstStyle/>
          <a:p>
            <a:fld id="{3A98EE3D-8CD1-4C3F-BD1C-C98C9596463C}" type="slidenum">
              <a:rPr lang="en-US" smtClean="0"/>
              <a:t>25</a:t>
            </a:fld>
            <a:endParaRPr lang="en-US"/>
          </a:p>
        </p:txBody>
      </p:sp>
      <p:pic>
        <p:nvPicPr>
          <p:cNvPr id="9" name="Picture 8">
            <a:extLst>
              <a:ext uri="{FF2B5EF4-FFF2-40B4-BE49-F238E27FC236}">
                <a16:creationId xmlns:a16="http://schemas.microsoft.com/office/drawing/2014/main" id="{97F3756B-805B-4789-976A-A41D33B2301A}"/>
              </a:ext>
            </a:extLst>
          </p:cNvPr>
          <p:cNvPicPr>
            <a:picLocks noChangeAspect="1"/>
          </p:cNvPicPr>
          <p:nvPr/>
        </p:nvPicPr>
        <p:blipFill>
          <a:blip r:embed="rId2"/>
          <a:stretch>
            <a:fillRect/>
          </a:stretch>
        </p:blipFill>
        <p:spPr>
          <a:xfrm>
            <a:off x="3141231" y="424634"/>
            <a:ext cx="4012044" cy="6326392"/>
          </a:xfrm>
          <a:prstGeom prst="rect">
            <a:avLst/>
          </a:prstGeom>
        </p:spPr>
      </p:pic>
      <p:pic>
        <p:nvPicPr>
          <p:cNvPr id="4" name="Picture 3">
            <a:extLst>
              <a:ext uri="{FF2B5EF4-FFF2-40B4-BE49-F238E27FC236}">
                <a16:creationId xmlns:a16="http://schemas.microsoft.com/office/drawing/2014/main" id="{F65AD13B-4862-4789-B2F1-4B71F03854B8}"/>
              </a:ext>
            </a:extLst>
          </p:cNvPr>
          <p:cNvPicPr>
            <a:picLocks noChangeAspect="1"/>
          </p:cNvPicPr>
          <p:nvPr/>
        </p:nvPicPr>
        <p:blipFill>
          <a:blip r:embed="rId3"/>
          <a:stretch>
            <a:fillRect/>
          </a:stretch>
        </p:blipFill>
        <p:spPr>
          <a:xfrm>
            <a:off x="7221969" y="360085"/>
            <a:ext cx="3153415" cy="1443609"/>
          </a:xfrm>
          <a:prstGeom prst="rect">
            <a:avLst/>
          </a:prstGeom>
        </p:spPr>
      </p:pic>
      <p:sp>
        <p:nvSpPr>
          <p:cNvPr id="8" name="Circle: Hollow 7">
            <a:extLst>
              <a:ext uri="{FF2B5EF4-FFF2-40B4-BE49-F238E27FC236}">
                <a16:creationId xmlns:a16="http://schemas.microsoft.com/office/drawing/2014/main" id="{285564B6-DA88-4C1E-BC02-D31E197A1F76}"/>
              </a:ext>
            </a:extLst>
          </p:cNvPr>
          <p:cNvSpPr/>
          <p:nvPr/>
        </p:nvSpPr>
        <p:spPr>
          <a:xfrm>
            <a:off x="7344837" y="867656"/>
            <a:ext cx="961612" cy="498476"/>
          </a:xfrm>
          <a:prstGeom prst="donut">
            <a:avLst>
              <a:gd name="adj" fmla="val 57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9">
            <a:extLst>
              <a:ext uri="{FF2B5EF4-FFF2-40B4-BE49-F238E27FC236}">
                <a16:creationId xmlns:a16="http://schemas.microsoft.com/office/drawing/2014/main" id="{8BB2AD1B-BAA6-4302-9B38-B9F8767A6519}"/>
              </a:ext>
            </a:extLst>
          </p:cNvPr>
          <p:cNvSpPr/>
          <p:nvPr/>
        </p:nvSpPr>
        <p:spPr>
          <a:xfrm>
            <a:off x="3209925" y="1335187"/>
            <a:ext cx="961612" cy="498476"/>
          </a:xfrm>
          <a:prstGeom prst="donut">
            <a:avLst>
              <a:gd name="adj" fmla="val 57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ircle: Hollow 11">
            <a:extLst>
              <a:ext uri="{FF2B5EF4-FFF2-40B4-BE49-F238E27FC236}">
                <a16:creationId xmlns:a16="http://schemas.microsoft.com/office/drawing/2014/main" id="{3734A268-3508-4CF4-888E-C9F830917808}"/>
              </a:ext>
            </a:extLst>
          </p:cNvPr>
          <p:cNvSpPr/>
          <p:nvPr/>
        </p:nvSpPr>
        <p:spPr>
          <a:xfrm>
            <a:off x="3363881" y="6178427"/>
            <a:ext cx="3789394" cy="498476"/>
          </a:xfrm>
          <a:prstGeom prst="donut">
            <a:avLst>
              <a:gd name="adj" fmla="val 57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30F6E415-08A4-4E95-B193-C48D5C2E661D}"/>
              </a:ext>
            </a:extLst>
          </p:cNvPr>
          <p:cNvPicPr>
            <a:picLocks noChangeAspect="1"/>
          </p:cNvPicPr>
          <p:nvPr/>
        </p:nvPicPr>
        <p:blipFill>
          <a:blip r:embed="rId4"/>
          <a:stretch>
            <a:fillRect/>
          </a:stretch>
        </p:blipFill>
        <p:spPr>
          <a:xfrm>
            <a:off x="7344837" y="2141286"/>
            <a:ext cx="2398199" cy="737044"/>
          </a:xfrm>
          <a:prstGeom prst="rect">
            <a:avLst/>
          </a:prstGeom>
        </p:spPr>
      </p:pic>
      <p:sp>
        <p:nvSpPr>
          <p:cNvPr id="15" name="Circle: Hollow 14">
            <a:extLst>
              <a:ext uri="{FF2B5EF4-FFF2-40B4-BE49-F238E27FC236}">
                <a16:creationId xmlns:a16="http://schemas.microsoft.com/office/drawing/2014/main" id="{8884DF7C-E699-4B0D-8DE3-F6A765CF3A58}"/>
              </a:ext>
            </a:extLst>
          </p:cNvPr>
          <p:cNvSpPr/>
          <p:nvPr/>
        </p:nvSpPr>
        <p:spPr>
          <a:xfrm>
            <a:off x="8063130" y="2509808"/>
            <a:ext cx="961612" cy="498476"/>
          </a:xfrm>
          <a:prstGeom prst="donut">
            <a:avLst>
              <a:gd name="adj" fmla="val 57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a:extLst>
              <a:ext uri="{FF2B5EF4-FFF2-40B4-BE49-F238E27FC236}">
                <a16:creationId xmlns:a16="http://schemas.microsoft.com/office/drawing/2014/main" id="{D0A92F30-C711-4A8F-9B40-D242FCD30669}"/>
              </a:ext>
            </a:extLst>
          </p:cNvPr>
          <p:cNvPicPr>
            <a:picLocks noChangeAspect="1"/>
          </p:cNvPicPr>
          <p:nvPr/>
        </p:nvPicPr>
        <p:blipFill>
          <a:blip r:embed="rId5"/>
          <a:stretch>
            <a:fillRect/>
          </a:stretch>
        </p:blipFill>
        <p:spPr>
          <a:xfrm>
            <a:off x="9743035" y="2878330"/>
            <a:ext cx="1991644" cy="3175319"/>
          </a:xfrm>
          <a:prstGeom prst="rect">
            <a:avLst/>
          </a:prstGeom>
        </p:spPr>
      </p:pic>
      <p:sp>
        <p:nvSpPr>
          <p:cNvPr id="18" name="Circle: Hollow 17">
            <a:extLst>
              <a:ext uri="{FF2B5EF4-FFF2-40B4-BE49-F238E27FC236}">
                <a16:creationId xmlns:a16="http://schemas.microsoft.com/office/drawing/2014/main" id="{7232FE93-A3CB-48FF-870F-0FA17CCC26CE}"/>
              </a:ext>
            </a:extLst>
          </p:cNvPr>
          <p:cNvSpPr/>
          <p:nvPr/>
        </p:nvSpPr>
        <p:spPr>
          <a:xfrm>
            <a:off x="10229127" y="5679951"/>
            <a:ext cx="961612" cy="498476"/>
          </a:xfrm>
          <a:prstGeom prst="donut">
            <a:avLst>
              <a:gd name="adj" fmla="val 57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04475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D2AA-D6CD-43AA-97B7-4067455C7D75}"/>
              </a:ext>
            </a:extLst>
          </p:cNvPr>
          <p:cNvSpPr>
            <a:spLocks noGrp="1"/>
          </p:cNvSpPr>
          <p:nvPr>
            <p:ph type="title"/>
          </p:nvPr>
        </p:nvSpPr>
        <p:spPr/>
        <p:txBody>
          <a:bodyPr/>
          <a:lstStyle/>
          <a:p>
            <a:r>
              <a:rPr lang="en-US"/>
              <a:t>Receipts</a:t>
            </a:r>
          </a:p>
        </p:txBody>
      </p:sp>
      <p:sp>
        <p:nvSpPr>
          <p:cNvPr id="6" name="Text Placeholder 5">
            <a:extLst>
              <a:ext uri="{FF2B5EF4-FFF2-40B4-BE49-F238E27FC236}">
                <a16:creationId xmlns:a16="http://schemas.microsoft.com/office/drawing/2014/main" id="{FF0BF2C3-4FA5-47C7-8480-2183CEB8B962}"/>
              </a:ext>
            </a:extLst>
          </p:cNvPr>
          <p:cNvSpPr>
            <a:spLocks noGrp="1"/>
          </p:cNvSpPr>
          <p:nvPr>
            <p:ph type="body" sz="half" idx="2"/>
          </p:nvPr>
        </p:nvSpPr>
        <p:spPr/>
        <p:txBody>
          <a:bodyPr/>
          <a:lstStyle/>
          <a:p>
            <a:r>
              <a:rPr lang="en-US"/>
              <a:t>Each paying customer is expected to receive a receipt for any payment made to MSU Extension.</a:t>
            </a:r>
          </a:p>
          <a:p>
            <a:endParaRPr lang="en-US"/>
          </a:p>
          <a:p>
            <a:r>
              <a:rPr lang="en-US"/>
              <a:t>The cash register prints out a receipt for the customer when they make a payment in the office.  You could also email the receipt, too.</a:t>
            </a:r>
          </a:p>
          <a:p>
            <a:endParaRPr lang="en-US"/>
          </a:p>
          <a:p>
            <a:endParaRPr lang="en-US"/>
          </a:p>
        </p:txBody>
      </p:sp>
      <p:sp>
        <p:nvSpPr>
          <p:cNvPr id="4" name="Slide Number Placeholder 3">
            <a:extLst>
              <a:ext uri="{FF2B5EF4-FFF2-40B4-BE49-F238E27FC236}">
                <a16:creationId xmlns:a16="http://schemas.microsoft.com/office/drawing/2014/main" id="{E2386DCF-274B-4A73-81E9-0790CA1C4C5C}"/>
              </a:ext>
            </a:extLst>
          </p:cNvPr>
          <p:cNvSpPr>
            <a:spLocks noGrp="1"/>
          </p:cNvSpPr>
          <p:nvPr>
            <p:ph type="sldNum" sz="quarter" idx="12"/>
          </p:nvPr>
        </p:nvSpPr>
        <p:spPr/>
        <p:txBody>
          <a:bodyPr/>
          <a:lstStyle/>
          <a:p>
            <a:fld id="{3A98EE3D-8CD1-4C3F-BD1C-C98C9596463C}" type="slidenum">
              <a:rPr lang="en-US" smtClean="0"/>
              <a:t>26</a:t>
            </a:fld>
            <a:endParaRPr lang="en-US"/>
          </a:p>
        </p:txBody>
      </p:sp>
      <p:pic>
        <p:nvPicPr>
          <p:cNvPr id="7" name="Picture 6">
            <a:extLst>
              <a:ext uri="{FF2B5EF4-FFF2-40B4-BE49-F238E27FC236}">
                <a16:creationId xmlns:a16="http://schemas.microsoft.com/office/drawing/2014/main" id="{C0987BAF-7CFE-42AF-B3D2-7F2FEF253C60}"/>
              </a:ext>
            </a:extLst>
          </p:cNvPr>
          <p:cNvPicPr>
            <a:picLocks noChangeAspect="1"/>
          </p:cNvPicPr>
          <p:nvPr/>
        </p:nvPicPr>
        <p:blipFill>
          <a:blip r:embed="rId2"/>
          <a:stretch>
            <a:fillRect/>
          </a:stretch>
        </p:blipFill>
        <p:spPr>
          <a:xfrm>
            <a:off x="5697268" y="3587870"/>
            <a:ext cx="4472992" cy="2437009"/>
          </a:xfrm>
          <a:prstGeom prst="rect">
            <a:avLst/>
          </a:prstGeom>
        </p:spPr>
      </p:pic>
      <p:sp>
        <p:nvSpPr>
          <p:cNvPr id="8" name="TextBox 7">
            <a:extLst>
              <a:ext uri="{FF2B5EF4-FFF2-40B4-BE49-F238E27FC236}">
                <a16:creationId xmlns:a16="http://schemas.microsoft.com/office/drawing/2014/main" id="{73C76792-9493-4A11-AB76-DFD96685B440}"/>
              </a:ext>
            </a:extLst>
          </p:cNvPr>
          <p:cNvSpPr txBox="1"/>
          <p:nvPr/>
        </p:nvSpPr>
        <p:spPr>
          <a:xfrm>
            <a:off x="5405718" y="601751"/>
            <a:ext cx="4643717" cy="2308324"/>
          </a:xfrm>
          <a:prstGeom prst="rect">
            <a:avLst/>
          </a:prstGeom>
          <a:noFill/>
        </p:spPr>
        <p:txBody>
          <a:bodyPr wrap="square" rtlCol="0">
            <a:spAutoFit/>
          </a:bodyPr>
          <a:lstStyle/>
          <a:p>
            <a:r>
              <a:rPr lang="en-US"/>
              <a:t>Using paper/duplicate receipts </a:t>
            </a:r>
            <a:r>
              <a:rPr lang="en-US" sz="1400"/>
              <a:t>(like the example below) </a:t>
            </a:r>
            <a:r>
              <a:rPr lang="en-US"/>
              <a:t>should only happen when the payment is collected off-site.</a:t>
            </a:r>
          </a:p>
          <a:p>
            <a:endParaRPr lang="en-US"/>
          </a:p>
          <a:p>
            <a:r>
              <a:rPr lang="en-US"/>
              <a:t>When a customer in is the Extension office, the transaction needs to be entered in Lightspeed the receipt for the customer is generated there.</a:t>
            </a:r>
          </a:p>
        </p:txBody>
      </p:sp>
    </p:spTree>
    <p:extLst>
      <p:ext uri="{BB962C8B-B14F-4D97-AF65-F5344CB8AC3E}">
        <p14:creationId xmlns:p14="http://schemas.microsoft.com/office/powerpoint/2010/main" val="421888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5740A-3F93-420E-9BF6-12E117894C16}"/>
              </a:ext>
            </a:extLst>
          </p:cNvPr>
          <p:cNvSpPr>
            <a:spLocks noGrp="1"/>
          </p:cNvSpPr>
          <p:nvPr>
            <p:ph type="title"/>
          </p:nvPr>
        </p:nvSpPr>
        <p:spPr/>
        <p:txBody>
          <a:bodyPr/>
          <a:lstStyle/>
          <a:p>
            <a:r>
              <a:rPr lang="en-US"/>
              <a:t>Sales History - reviewing transactions </a:t>
            </a:r>
          </a:p>
        </p:txBody>
      </p:sp>
      <p:sp>
        <p:nvSpPr>
          <p:cNvPr id="3" name="Text Placeholder 2">
            <a:extLst>
              <a:ext uri="{FF2B5EF4-FFF2-40B4-BE49-F238E27FC236}">
                <a16:creationId xmlns:a16="http://schemas.microsoft.com/office/drawing/2014/main" id="{18D004BA-C5B1-4656-88B2-7713CFF7C956}"/>
              </a:ext>
            </a:extLst>
          </p:cNvPr>
          <p:cNvSpPr>
            <a:spLocks noGrp="1"/>
          </p:cNvSpPr>
          <p:nvPr>
            <p:ph type="body" idx="1"/>
          </p:nvPr>
        </p:nvSpPr>
        <p:spPr>
          <a:xfrm>
            <a:off x="8201971" y="2438399"/>
            <a:ext cx="3657601" cy="4069977"/>
          </a:xfrm>
        </p:spPr>
        <p:txBody>
          <a:bodyPr/>
          <a:lstStyle/>
          <a:p>
            <a:pPr marL="342900" indent="-342900">
              <a:buFont typeface="Arial" panose="020B0604020202020204" pitchFamily="34" charset="0"/>
              <a:buChar char="•"/>
            </a:pPr>
            <a:r>
              <a:rPr lang="en-US" sz="1800"/>
              <a:t>Use search filters to narrow results</a:t>
            </a:r>
          </a:p>
          <a:p>
            <a:pPr marL="342900" indent="-342900">
              <a:buFont typeface="Arial" panose="020B0604020202020204" pitchFamily="34" charset="0"/>
              <a:buChar char="•"/>
            </a:pPr>
            <a:r>
              <a:rPr lang="en-US" sz="1800"/>
              <a:t>Scroll/page down</a:t>
            </a:r>
          </a:p>
          <a:p>
            <a:pPr marL="342900" indent="-342900">
              <a:buFont typeface="Arial" panose="020B0604020202020204" pitchFamily="34" charset="0"/>
              <a:buChar char="•"/>
            </a:pPr>
            <a:r>
              <a:rPr lang="en-US" sz="1800"/>
              <a:t>Click on arrow to open transaction details</a:t>
            </a:r>
          </a:p>
          <a:p>
            <a:pPr marL="800100" lvl="1" indent="-342900">
              <a:buFont typeface="Arial" panose="020B0604020202020204" pitchFamily="34" charset="0"/>
              <a:buChar char="•"/>
            </a:pPr>
            <a:r>
              <a:rPr lang="en-US" sz="1400" b="0"/>
              <a:t>If you’re trying to find an error, open each transaction and look to see if the payment type is correct.</a:t>
            </a:r>
          </a:p>
          <a:p>
            <a:pPr marL="800100" lvl="1" indent="-342900">
              <a:buFont typeface="Arial" panose="020B0604020202020204" pitchFamily="34" charset="0"/>
              <a:buChar char="•"/>
            </a:pPr>
            <a:r>
              <a:rPr lang="en-US" sz="1400" b="0"/>
              <a:t>Look at any notes provided</a:t>
            </a:r>
          </a:p>
          <a:p>
            <a:pPr marL="800100" lvl="1" indent="-342900">
              <a:buFont typeface="Arial" panose="020B0604020202020204" pitchFamily="34" charset="0"/>
              <a:buChar char="•"/>
            </a:pPr>
            <a:r>
              <a:rPr lang="en-US" sz="1400" b="0"/>
              <a:t>Does the activity make sense?</a:t>
            </a:r>
          </a:p>
          <a:p>
            <a:pPr marL="1257300" lvl="2" indent="-342900">
              <a:buFont typeface="Arial" panose="020B0604020202020204" pitchFamily="34" charset="0"/>
              <a:buChar char="•"/>
            </a:pPr>
            <a:r>
              <a:rPr lang="en-US" sz="1200" b="0"/>
              <a:t>Is there change given back on a sale? If so, that should only happen when there is cash payment.</a:t>
            </a:r>
            <a:endParaRPr lang="en-US"/>
          </a:p>
        </p:txBody>
      </p:sp>
      <p:pic>
        <p:nvPicPr>
          <p:cNvPr id="10" name="Content Placeholder 9">
            <a:extLst>
              <a:ext uri="{FF2B5EF4-FFF2-40B4-BE49-F238E27FC236}">
                <a16:creationId xmlns:a16="http://schemas.microsoft.com/office/drawing/2014/main" id="{9298E746-B16B-495C-9152-47980229F21A}"/>
              </a:ext>
            </a:extLst>
          </p:cNvPr>
          <p:cNvPicPr>
            <a:picLocks noGrp="1" noChangeAspect="1"/>
          </p:cNvPicPr>
          <p:nvPr>
            <p:ph sz="half" idx="2"/>
          </p:nvPr>
        </p:nvPicPr>
        <p:blipFill>
          <a:blip r:embed="rId2"/>
          <a:stretch>
            <a:fillRect/>
          </a:stretch>
        </p:blipFill>
        <p:spPr>
          <a:xfrm>
            <a:off x="1475619" y="2034302"/>
            <a:ext cx="5676609" cy="1277878"/>
          </a:xfrm>
        </p:spPr>
      </p:pic>
      <p:sp>
        <p:nvSpPr>
          <p:cNvPr id="7" name="Slide Number Placeholder 6">
            <a:extLst>
              <a:ext uri="{FF2B5EF4-FFF2-40B4-BE49-F238E27FC236}">
                <a16:creationId xmlns:a16="http://schemas.microsoft.com/office/drawing/2014/main" id="{14EF86D9-8D5D-4183-A580-D3E62A3DC2EC}"/>
              </a:ext>
            </a:extLst>
          </p:cNvPr>
          <p:cNvSpPr>
            <a:spLocks noGrp="1"/>
          </p:cNvSpPr>
          <p:nvPr>
            <p:ph type="sldNum" sz="quarter" idx="12"/>
          </p:nvPr>
        </p:nvSpPr>
        <p:spPr/>
        <p:txBody>
          <a:bodyPr/>
          <a:lstStyle/>
          <a:p>
            <a:fld id="{3A98EE3D-8CD1-4C3F-BD1C-C98C9596463C}" type="slidenum">
              <a:rPr lang="en-US" smtClean="0"/>
              <a:t>27</a:t>
            </a:fld>
            <a:endParaRPr lang="en-US"/>
          </a:p>
        </p:txBody>
      </p:sp>
      <p:pic>
        <p:nvPicPr>
          <p:cNvPr id="13" name="Picture 12">
            <a:extLst>
              <a:ext uri="{FF2B5EF4-FFF2-40B4-BE49-F238E27FC236}">
                <a16:creationId xmlns:a16="http://schemas.microsoft.com/office/drawing/2014/main" id="{A1DC4F05-7AC6-4F85-9633-7D0247CE860C}"/>
              </a:ext>
            </a:extLst>
          </p:cNvPr>
          <p:cNvPicPr>
            <a:picLocks noChangeAspect="1"/>
          </p:cNvPicPr>
          <p:nvPr/>
        </p:nvPicPr>
        <p:blipFill>
          <a:blip r:embed="rId3"/>
          <a:stretch>
            <a:fillRect/>
          </a:stretch>
        </p:blipFill>
        <p:spPr>
          <a:xfrm>
            <a:off x="1154954" y="3310252"/>
            <a:ext cx="5863199" cy="1738205"/>
          </a:xfrm>
          <a:prstGeom prst="rect">
            <a:avLst/>
          </a:prstGeom>
        </p:spPr>
      </p:pic>
      <p:sp>
        <p:nvSpPr>
          <p:cNvPr id="14" name="Circle: Hollow 13">
            <a:extLst>
              <a:ext uri="{FF2B5EF4-FFF2-40B4-BE49-F238E27FC236}">
                <a16:creationId xmlns:a16="http://schemas.microsoft.com/office/drawing/2014/main" id="{C4847752-F8BF-482A-99C7-BF84EAC781C7}"/>
              </a:ext>
            </a:extLst>
          </p:cNvPr>
          <p:cNvSpPr/>
          <p:nvPr/>
        </p:nvSpPr>
        <p:spPr>
          <a:xfrm>
            <a:off x="1127395" y="3665850"/>
            <a:ext cx="395885" cy="286871"/>
          </a:xfrm>
          <a:prstGeom prst="donut">
            <a:avLst>
              <a:gd name="adj" fmla="val 75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 name="Picture 19">
            <a:extLst>
              <a:ext uri="{FF2B5EF4-FFF2-40B4-BE49-F238E27FC236}">
                <a16:creationId xmlns:a16="http://schemas.microsoft.com/office/drawing/2014/main" id="{75025637-895D-44CF-BE85-94AC1F888A60}"/>
              </a:ext>
            </a:extLst>
          </p:cNvPr>
          <p:cNvPicPr>
            <a:picLocks noChangeAspect="1"/>
          </p:cNvPicPr>
          <p:nvPr/>
        </p:nvPicPr>
        <p:blipFill>
          <a:blip r:embed="rId4"/>
          <a:stretch>
            <a:fillRect/>
          </a:stretch>
        </p:blipFill>
        <p:spPr>
          <a:xfrm>
            <a:off x="1503178" y="4121349"/>
            <a:ext cx="6698793" cy="2691247"/>
          </a:xfrm>
          <a:prstGeom prst="rect">
            <a:avLst/>
          </a:prstGeom>
          <a:ln>
            <a:solidFill>
              <a:schemeClr val="accent1"/>
            </a:solidFill>
          </a:ln>
        </p:spPr>
      </p:pic>
      <p:sp>
        <p:nvSpPr>
          <p:cNvPr id="21" name="TextBox 20">
            <a:extLst>
              <a:ext uri="{FF2B5EF4-FFF2-40B4-BE49-F238E27FC236}">
                <a16:creationId xmlns:a16="http://schemas.microsoft.com/office/drawing/2014/main" id="{1F30816A-7F2C-4B36-A2AE-F6D1B14BF01C}"/>
              </a:ext>
            </a:extLst>
          </p:cNvPr>
          <p:cNvSpPr txBox="1"/>
          <p:nvPr/>
        </p:nvSpPr>
        <p:spPr>
          <a:xfrm>
            <a:off x="1523280" y="5627902"/>
            <a:ext cx="2017059" cy="1169551"/>
          </a:xfrm>
          <a:prstGeom prst="rect">
            <a:avLst/>
          </a:prstGeom>
          <a:noFill/>
        </p:spPr>
        <p:txBody>
          <a:bodyPr wrap="square" rtlCol="0">
            <a:spAutoFit/>
          </a:bodyPr>
          <a:lstStyle/>
          <a:p>
            <a:r>
              <a:rPr lang="en-US" sz="1400">
                <a:solidFill>
                  <a:schemeClr val="accent5">
                    <a:lumMod val="75000"/>
                  </a:schemeClr>
                </a:solidFill>
              </a:rPr>
              <a:t>This looks like a problem to me.    Why is there change given back on a check payment?</a:t>
            </a:r>
          </a:p>
        </p:txBody>
      </p:sp>
      <p:sp>
        <p:nvSpPr>
          <p:cNvPr id="22" name="Circle: Hollow 21">
            <a:extLst>
              <a:ext uri="{FF2B5EF4-FFF2-40B4-BE49-F238E27FC236}">
                <a16:creationId xmlns:a16="http://schemas.microsoft.com/office/drawing/2014/main" id="{9BC99ADF-47F5-4806-9165-F10B709C14DA}"/>
              </a:ext>
            </a:extLst>
          </p:cNvPr>
          <p:cNvSpPr/>
          <p:nvPr/>
        </p:nvSpPr>
        <p:spPr>
          <a:xfrm>
            <a:off x="3540339" y="6021751"/>
            <a:ext cx="3611889" cy="486625"/>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A screenshot of a computer&#10;&#10;AI-generated content may be incorrect.">
            <a:extLst>
              <a:ext uri="{FF2B5EF4-FFF2-40B4-BE49-F238E27FC236}">
                <a16:creationId xmlns:a16="http://schemas.microsoft.com/office/drawing/2014/main" id="{F32A33F2-3BE1-AC80-2F4B-D2639113B39D}"/>
              </a:ext>
            </a:extLst>
          </p:cNvPr>
          <p:cNvPicPr>
            <a:picLocks noChangeAspect="1"/>
          </p:cNvPicPr>
          <p:nvPr/>
        </p:nvPicPr>
        <p:blipFill>
          <a:blip r:embed="rId5"/>
          <a:stretch>
            <a:fillRect/>
          </a:stretch>
        </p:blipFill>
        <p:spPr>
          <a:xfrm>
            <a:off x="-20904" y="2139508"/>
            <a:ext cx="1175858" cy="2578984"/>
          </a:xfrm>
          <a:prstGeom prst="rect">
            <a:avLst/>
          </a:prstGeom>
        </p:spPr>
      </p:pic>
    </p:spTree>
    <p:extLst>
      <p:ext uri="{BB962C8B-B14F-4D97-AF65-F5344CB8AC3E}">
        <p14:creationId xmlns:p14="http://schemas.microsoft.com/office/powerpoint/2010/main" val="2723627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22EA-3947-4DFE-B48E-39372F53F82D}"/>
              </a:ext>
            </a:extLst>
          </p:cNvPr>
          <p:cNvSpPr>
            <a:spLocks noGrp="1"/>
          </p:cNvSpPr>
          <p:nvPr>
            <p:ph type="title"/>
          </p:nvPr>
        </p:nvSpPr>
        <p:spPr>
          <a:xfrm>
            <a:off x="768359" y="826558"/>
            <a:ext cx="4430057" cy="1735667"/>
          </a:xfrm>
        </p:spPr>
        <p:txBody>
          <a:bodyPr>
            <a:normAutofit/>
          </a:bodyPr>
          <a:lstStyle/>
          <a:p>
            <a:r>
              <a:rPr lang="en-US"/>
              <a:t>Reviewing checks, part 1</a:t>
            </a:r>
          </a:p>
        </p:txBody>
      </p:sp>
      <p:sp>
        <p:nvSpPr>
          <p:cNvPr id="3" name="Slide Number Placeholder 2">
            <a:extLst>
              <a:ext uri="{FF2B5EF4-FFF2-40B4-BE49-F238E27FC236}">
                <a16:creationId xmlns:a16="http://schemas.microsoft.com/office/drawing/2014/main" id="{D3959F27-3A59-4186-B3FD-65561AD97D96}"/>
              </a:ext>
            </a:extLst>
          </p:cNvPr>
          <p:cNvSpPr>
            <a:spLocks noGrp="1"/>
          </p:cNvSpPr>
          <p:nvPr>
            <p:ph type="sldNum" sz="quarter" idx="12"/>
          </p:nvPr>
        </p:nvSpPr>
        <p:spPr/>
        <p:txBody>
          <a:bodyPr/>
          <a:lstStyle/>
          <a:p>
            <a:fld id="{3A98EE3D-8CD1-4C3F-BD1C-C98C9596463C}" type="slidenum">
              <a:rPr lang="en-US" smtClean="0"/>
              <a:t>28</a:t>
            </a:fld>
            <a:endParaRPr lang="en-US"/>
          </a:p>
        </p:txBody>
      </p:sp>
      <p:sp>
        <p:nvSpPr>
          <p:cNvPr id="5" name="Text Placeholder 2">
            <a:extLst>
              <a:ext uri="{FF2B5EF4-FFF2-40B4-BE49-F238E27FC236}">
                <a16:creationId xmlns:a16="http://schemas.microsoft.com/office/drawing/2014/main" id="{2ECEBD84-BB34-4E5F-89C0-86B18C36216F}"/>
              </a:ext>
            </a:extLst>
          </p:cNvPr>
          <p:cNvSpPr>
            <a:spLocks noGrp="1"/>
          </p:cNvSpPr>
          <p:nvPr>
            <p:ph type="body" sz="half" idx="2"/>
          </p:nvPr>
        </p:nvSpPr>
        <p:spPr>
          <a:xfrm>
            <a:off x="1168082" y="2924176"/>
            <a:ext cx="3859212" cy="1371600"/>
          </a:xfrm>
        </p:spPr>
        <p:txBody>
          <a:bodyPr/>
          <a:lstStyle/>
          <a:p>
            <a:r>
              <a:rPr lang="en-US"/>
              <a:t>The number listed on the check corresponds to the details numbered on the right.</a:t>
            </a:r>
          </a:p>
        </p:txBody>
      </p:sp>
      <p:pic>
        <p:nvPicPr>
          <p:cNvPr id="6" name="Picture 5">
            <a:extLst>
              <a:ext uri="{FF2B5EF4-FFF2-40B4-BE49-F238E27FC236}">
                <a16:creationId xmlns:a16="http://schemas.microsoft.com/office/drawing/2014/main" id="{33195EF3-2787-4A96-94C1-B57FCC5360D4}"/>
              </a:ext>
            </a:extLst>
          </p:cNvPr>
          <p:cNvPicPr>
            <a:picLocks noChangeAspect="1"/>
          </p:cNvPicPr>
          <p:nvPr/>
        </p:nvPicPr>
        <p:blipFill rotWithShape="1">
          <a:blip r:embed="rId2"/>
          <a:srcRect l="1169" t="1732" r="-1"/>
          <a:stretch/>
        </p:blipFill>
        <p:spPr>
          <a:xfrm>
            <a:off x="733233" y="4067175"/>
            <a:ext cx="4828414" cy="2162491"/>
          </a:xfrm>
          <a:prstGeom prst="rect">
            <a:avLst/>
          </a:prstGeom>
        </p:spPr>
      </p:pic>
      <p:sp>
        <p:nvSpPr>
          <p:cNvPr id="7" name="Content Placeholder 3">
            <a:extLst>
              <a:ext uri="{FF2B5EF4-FFF2-40B4-BE49-F238E27FC236}">
                <a16:creationId xmlns:a16="http://schemas.microsoft.com/office/drawing/2014/main" id="{8A56F433-22B1-402A-9534-839EEA7FBD4F}"/>
              </a:ext>
            </a:extLst>
          </p:cNvPr>
          <p:cNvSpPr txBox="1">
            <a:spLocks/>
          </p:cNvSpPr>
          <p:nvPr/>
        </p:nvSpPr>
        <p:spPr>
          <a:xfrm>
            <a:off x="5934858" y="452438"/>
            <a:ext cx="5981700" cy="6315076"/>
          </a:xfrm>
          <a:prstGeom prst="rect">
            <a:avLst/>
          </a:prstGeom>
          <a:solidFill>
            <a:schemeClr val="bg1">
              <a:alpha val="0"/>
            </a:schemeClr>
          </a:solidFill>
        </p:spPr>
        <p:txBody>
          <a:bodyPr vert="horz" lIns="91440" tIns="45720" rIns="91440" bIns="45720" rtlCol="0">
            <a:normAutofit fontScale="6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spcBef>
                <a:spcPts val="0"/>
              </a:spcBef>
              <a:buFont typeface="+mj-lt"/>
              <a:buAutoNum type="arabicPeriod"/>
            </a:pPr>
            <a:endParaRPr lang="en-US" sz="2400">
              <a:solidFill>
                <a:schemeClr val="accent1"/>
              </a:solidFill>
            </a:endParaRPr>
          </a:p>
          <a:p>
            <a:pPr>
              <a:spcBef>
                <a:spcPts val="0"/>
              </a:spcBef>
              <a:buFont typeface="+mj-lt"/>
              <a:buAutoNum type="arabicPeriod"/>
            </a:pPr>
            <a:endParaRPr lang="en-US" sz="2400">
              <a:solidFill>
                <a:schemeClr val="accent1"/>
              </a:solidFill>
            </a:endParaRPr>
          </a:p>
          <a:p>
            <a:pPr>
              <a:spcBef>
                <a:spcPts val="0"/>
              </a:spcBef>
              <a:buFont typeface="+mj-lt"/>
              <a:buAutoNum type="arabicPeriod"/>
            </a:pPr>
            <a:endParaRPr lang="en-US" sz="2400">
              <a:solidFill>
                <a:schemeClr val="accent1"/>
              </a:solidFill>
            </a:endParaRPr>
          </a:p>
          <a:p>
            <a:pPr>
              <a:spcBef>
                <a:spcPts val="0"/>
              </a:spcBef>
              <a:buFont typeface="+mj-lt"/>
              <a:buAutoNum type="arabicPeriod"/>
            </a:pPr>
            <a:endParaRPr lang="en-US" sz="2400">
              <a:solidFill>
                <a:schemeClr val="tx2">
                  <a:lumMod val="75000"/>
                </a:schemeClr>
              </a:solidFill>
            </a:endParaRPr>
          </a:p>
          <a:p>
            <a:pPr>
              <a:spcBef>
                <a:spcPts val="0"/>
              </a:spcBef>
              <a:buFont typeface="+mj-lt"/>
              <a:buAutoNum type="arabicPeriod"/>
            </a:pPr>
            <a:r>
              <a:rPr lang="en-US" sz="2400">
                <a:solidFill>
                  <a:schemeClr val="tx2">
                    <a:lumMod val="75000"/>
                  </a:schemeClr>
                </a:solidFill>
              </a:rPr>
              <a:t>“Pay to the order of” - Acceptable entries:  MSU, MSUE, Michigan State Extension, 4H, County 4H, or County Extension (example: Ingham County Extension)</a:t>
            </a:r>
          </a:p>
          <a:p>
            <a:pPr marL="0" indent="0">
              <a:spcBef>
                <a:spcPts val="0"/>
              </a:spcBef>
              <a:buFont typeface="Wingdings 3" charset="2"/>
              <a:buNone/>
            </a:pPr>
            <a:endParaRPr lang="en-US" sz="2400">
              <a:solidFill>
                <a:schemeClr val="tx2">
                  <a:lumMod val="75000"/>
                </a:schemeClr>
              </a:solidFill>
            </a:endParaRPr>
          </a:p>
          <a:p>
            <a:pPr lvl="1">
              <a:spcBef>
                <a:spcPts val="0"/>
              </a:spcBef>
            </a:pPr>
            <a:r>
              <a:rPr lang="en-US" sz="2400">
                <a:solidFill>
                  <a:schemeClr val="tx2">
                    <a:lumMod val="75000"/>
                  </a:schemeClr>
                </a:solidFill>
              </a:rPr>
              <a:t>Checks made out to an individual must be signed over and made Payable to MSU before this can be accepted.</a:t>
            </a:r>
          </a:p>
          <a:p>
            <a:pPr marL="457200" lvl="1" indent="0">
              <a:spcBef>
                <a:spcPts val="0"/>
              </a:spcBef>
              <a:buFont typeface="Wingdings 3" charset="2"/>
              <a:buNone/>
            </a:pPr>
            <a:endParaRPr lang="en-US" sz="2400">
              <a:solidFill>
                <a:schemeClr val="tx2">
                  <a:lumMod val="75000"/>
                </a:schemeClr>
              </a:solidFill>
            </a:endParaRPr>
          </a:p>
          <a:p>
            <a:pPr marL="457200" indent="-457200">
              <a:spcBef>
                <a:spcPts val="0"/>
              </a:spcBef>
              <a:buFont typeface="Wingdings 3" charset="2"/>
              <a:buAutoNum type="arabicPeriod" startAt="2"/>
            </a:pPr>
            <a:r>
              <a:rPr lang="en-US" sz="2400">
                <a:solidFill>
                  <a:schemeClr val="tx2">
                    <a:lumMod val="75000"/>
                  </a:schemeClr>
                </a:solidFill>
              </a:rPr>
              <a:t>Date should not be older than 5 months</a:t>
            </a:r>
          </a:p>
          <a:p>
            <a:pPr lvl="1">
              <a:spcBef>
                <a:spcPts val="0"/>
              </a:spcBef>
            </a:pPr>
            <a:r>
              <a:rPr lang="en-US" sz="2400">
                <a:solidFill>
                  <a:schemeClr val="tx2">
                    <a:lumMod val="75000"/>
                  </a:schemeClr>
                </a:solidFill>
              </a:rPr>
              <a:t>This is critical! Banks will not accept checks older than 6 months, so keep this in mind when taking a check. Consider time for deposit reporting period, signatures, mailing to campus, etc. </a:t>
            </a:r>
          </a:p>
          <a:p>
            <a:pPr lvl="1">
              <a:spcBef>
                <a:spcPts val="0"/>
              </a:spcBef>
            </a:pPr>
            <a:r>
              <a:rPr lang="en-US" sz="2400">
                <a:solidFill>
                  <a:schemeClr val="tx2">
                    <a:lumMod val="75000"/>
                  </a:schemeClr>
                </a:solidFill>
              </a:rPr>
              <a:t>Be sure there are no date restrictions – “void after 60 days”, etc. This is calculated from the date the check was issued not received.</a:t>
            </a:r>
          </a:p>
          <a:p>
            <a:pPr lvl="1">
              <a:spcBef>
                <a:spcPts val="0"/>
              </a:spcBef>
            </a:pPr>
            <a:r>
              <a:rPr lang="en-US" sz="2400">
                <a:solidFill>
                  <a:schemeClr val="tx2">
                    <a:lumMod val="75000"/>
                  </a:schemeClr>
                </a:solidFill>
              </a:rPr>
              <a:t>Check should not be dated into the future, either.</a:t>
            </a:r>
          </a:p>
          <a:p>
            <a:pPr marL="457200" lvl="1" indent="0">
              <a:spcBef>
                <a:spcPts val="0"/>
              </a:spcBef>
              <a:buFont typeface="Wingdings 3" charset="2"/>
              <a:buNone/>
            </a:pPr>
            <a:endParaRPr lang="en-US" sz="2400">
              <a:solidFill>
                <a:schemeClr val="tx2">
                  <a:lumMod val="75000"/>
                </a:schemeClr>
              </a:solidFill>
            </a:endParaRPr>
          </a:p>
          <a:p>
            <a:pPr marL="0" indent="0">
              <a:spcBef>
                <a:spcPts val="0"/>
              </a:spcBef>
              <a:buFont typeface="Wingdings 3" charset="2"/>
              <a:buNone/>
            </a:pPr>
            <a:r>
              <a:rPr lang="en-US" sz="2400">
                <a:solidFill>
                  <a:schemeClr val="tx2">
                    <a:lumMod val="75000"/>
                  </a:schemeClr>
                </a:solidFill>
              </a:rPr>
              <a:t>3. 	The legal written and numeric amount match 	exactly.</a:t>
            </a:r>
          </a:p>
          <a:p>
            <a:pPr lvl="1">
              <a:spcBef>
                <a:spcPts val="0"/>
              </a:spcBef>
            </a:pPr>
            <a:r>
              <a:rPr lang="en-US" sz="2400">
                <a:solidFill>
                  <a:schemeClr val="tx2">
                    <a:lumMod val="75000"/>
                  </a:schemeClr>
                </a:solidFill>
              </a:rPr>
              <a:t>If the check is written for two hundred dollars and 20/100 and the numeric amount is $220.00, this is not acceptable. Do not enter the sale. Ask for a new payment.</a:t>
            </a:r>
          </a:p>
          <a:p>
            <a:pPr marL="457200" lvl="1" indent="0">
              <a:spcBef>
                <a:spcPts val="0"/>
              </a:spcBef>
              <a:buFont typeface="Wingdings 3" charset="2"/>
              <a:buNone/>
            </a:pPr>
            <a:endParaRPr lang="en-US" sz="2400">
              <a:solidFill>
                <a:schemeClr val="tx2">
                  <a:lumMod val="75000"/>
                </a:schemeClr>
              </a:solidFill>
            </a:endParaRPr>
          </a:p>
          <a:p>
            <a:pPr marL="457200" indent="-457200">
              <a:spcBef>
                <a:spcPts val="0"/>
              </a:spcBef>
              <a:buFont typeface="Wingdings 3" charset="2"/>
              <a:buAutoNum type="arabicPeriod" startAt="4"/>
            </a:pPr>
            <a:r>
              <a:rPr lang="en-US" sz="2400">
                <a:solidFill>
                  <a:schemeClr val="tx2">
                    <a:lumMod val="75000"/>
                  </a:schemeClr>
                </a:solidFill>
              </a:rPr>
              <a:t>Ensure that the check is signed by issuer (don’t laugh, 	this happens more than you think).</a:t>
            </a:r>
          </a:p>
          <a:p>
            <a:pPr marL="457200" indent="-457200">
              <a:spcBef>
                <a:spcPts val="0"/>
              </a:spcBef>
              <a:buFont typeface="Wingdings 3" charset="2"/>
              <a:buAutoNum type="arabicPeriod" startAt="4"/>
            </a:pPr>
            <a:r>
              <a:rPr lang="en-US" sz="2400">
                <a:solidFill>
                  <a:schemeClr val="tx2">
                    <a:lumMod val="75000"/>
                  </a:schemeClr>
                </a:solidFill>
              </a:rPr>
              <a:t>If emailing a question about a check and you include a copy – be sure to remove the bank account details from the bottom of the check. This can be done in Adobe and keeps their personal banking details secure.</a:t>
            </a:r>
          </a:p>
          <a:p>
            <a:pPr marL="0" indent="0">
              <a:spcBef>
                <a:spcPts val="0"/>
              </a:spcBef>
              <a:buFont typeface="Wingdings 3" charset="2"/>
              <a:buNone/>
            </a:pPr>
            <a:endParaRPr lang="en-US"/>
          </a:p>
        </p:txBody>
      </p:sp>
      <p:sp>
        <p:nvSpPr>
          <p:cNvPr id="4" name="TextBox 3">
            <a:extLst>
              <a:ext uri="{FF2B5EF4-FFF2-40B4-BE49-F238E27FC236}">
                <a16:creationId xmlns:a16="http://schemas.microsoft.com/office/drawing/2014/main" id="{5184DB8A-32F7-CCEF-E19B-D50813A988D3}"/>
              </a:ext>
            </a:extLst>
          </p:cNvPr>
          <p:cNvSpPr txBox="1"/>
          <p:nvPr/>
        </p:nvSpPr>
        <p:spPr>
          <a:xfrm>
            <a:off x="3397623" y="5768001"/>
            <a:ext cx="394447" cy="461665"/>
          </a:xfrm>
          <a:prstGeom prst="rect">
            <a:avLst/>
          </a:prstGeom>
          <a:noFill/>
        </p:spPr>
        <p:txBody>
          <a:bodyPr wrap="square" rtlCol="0">
            <a:spAutoFit/>
          </a:bodyPr>
          <a:lstStyle/>
          <a:p>
            <a:r>
              <a:rPr lang="en-US" sz="2400" b="1"/>
              <a:t>5</a:t>
            </a:r>
          </a:p>
        </p:txBody>
      </p:sp>
    </p:spTree>
    <p:extLst>
      <p:ext uri="{BB962C8B-B14F-4D97-AF65-F5344CB8AC3E}">
        <p14:creationId xmlns:p14="http://schemas.microsoft.com/office/powerpoint/2010/main" val="4272833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22EA-3947-4DFE-B48E-39372F53F82D}"/>
              </a:ext>
            </a:extLst>
          </p:cNvPr>
          <p:cNvSpPr>
            <a:spLocks noGrp="1"/>
          </p:cNvSpPr>
          <p:nvPr>
            <p:ph type="title"/>
          </p:nvPr>
        </p:nvSpPr>
        <p:spPr>
          <a:xfrm>
            <a:off x="1154954" y="1693333"/>
            <a:ext cx="4430057" cy="1735667"/>
          </a:xfrm>
        </p:spPr>
        <p:txBody>
          <a:bodyPr>
            <a:normAutofit/>
          </a:bodyPr>
          <a:lstStyle/>
          <a:p>
            <a:r>
              <a:rPr lang="en-US"/>
              <a:t>Reviewing checks, part 2</a:t>
            </a:r>
          </a:p>
        </p:txBody>
      </p:sp>
      <p:sp>
        <p:nvSpPr>
          <p:cNvPr id="4" name="Content Placeholder 3">
            <a:extLst>
              <a:ext uri="{FF2B5EF4-FFF2-40B4-BE49-F238E27FC236}">
                <a16:creationId xmlns:a16="http://schemas.microsoft.com/office/drawing/2014/main" id="{7116CA3A-AEFF-4ACD-B50C-B1B36E233D57}"/>
              </a:ext>
            </a:extLst>
          </p:cNvPr>
          <p:cNvSpPr>
            <a:spLocks noGrp="1"/>
          </p:cNvSpPr>
          <p:nvPr>
            <p:ph sz="half" idx="4294967295"/>
          </p:nvPr>
        </p:nvSpPr>
        <p:spPr>
          <a:xfrm>
            <a:off x="5857875" y="1063416"/>
            <a:ext cx="5819775" cy="5498855"/>
          </a:xfrm>
          <a:solidFill>
            <a:schemeClr val="bg1">
              <a:alpha val="0"/>
            </a:schemeClr>
          </a:solidFill>
        </p:spPr>
        <p:txBody>
          <a:bodyPr>
            <a:normAutofit/>
          </a:bodyPr>
          <a:lstStyle/>
          <a:p>
            <a:pPr marL="0" marR="0">
              <a:lnSpc>
                <a:spcPct val="80000"/>
              </a:lnSpc>
              <a:spcBef>
                <a:spcPts val="0"/>
              </a:spcBef>
            </a:pPr>
            <a:endParaRPr lang="en-US" sz="1700">
              <a:solidFill>
                <a:schemeClr val="accent1"/>
              </a:solidFill>
            </a:endParaRPr>
          </a:p>
          <a:p>
            <a:pPr marL="0" marR="0">
              <a:lnSpc>
                <a:spcPct val="80000"/>
              </a:lnSpc>
              <a:spcBef>
                <a:spcPts val="0"/>
              </a:spcBef>
            </a:pPr>
            <a:endParaRPr lang="en-US" sz="1700">
              <a:solidFill>
                <a:srgbClr val="002060"/>
              </a:solidFill>
            </a:endParaRPr>
          </a:p>
          <a:p>
            <a:pPr marL="0" marR="0" indent="0">
              <a:lnSpc>
                <a:spcPct val="80000"/>
              </a:lnSpc>
              <a:spcBef>
                <a:spcPts val="0"/>
              </a:spcBef>
              <a:buNone/>
            </a:pPr>
            <a:r>
              <a:rPr lang="en-US" sz="1700">
                <a:solidFill>
                  <a:srgbClr val="002060"/>
                </a:solidFill>
              </a:rPr>
              <a:t>Additional pieces of information to consider:</a:t>
            </a:r>
          </a:p>
          <a:p>
            <a:pPr marL="0" marR="0" indent="0">
              <a:lnSpc>
                <a:spcPct val="80000"/>
              </a:lnSpc>
              <a:spcBef>
                <a:spcPts val="0"/>
              </a:spcBef>
              <a:buNone/>
            </a:pPr>
            <a:endParaRPr lang="en-US" sz="1700">
              <a:solidFill>
                <a:srgbClr val="002060"/>
              </a:solidFill>
            </a:endParaRPr>
          </a:p>
          <a:p>
            <a:pPr lvl="1">
              <a:lnSpc>
                <a:spcPct val="80000"/>
              </a:lnSpc>
              <a:spcBef>
                <a:spcPts val="0"/>
              </a:spcBef>
            </a:pPr>
            <a:r>
              <a:rPr lang="en-US" sz="1700">
                <a:solidFill>
                  <a:srgbClr val="002060"/>
                </a:solidFill>
              </a:rPr>
              <a:t>No more than </a:t>
            </a:r>
            <a:r>
              <a:rPr lang="en-US" sz="1700" b="1">
                <a:solidFill>
                  <a:srgbClr val="002060"/>
                </a:solidFill>
              </a:rPr>
              <a:t>ONE</a:t>
            </a:r>
            <a:r>
              <a:rPr lang="en-US" sz="1700">
                <a:solidFill>
                  <a:srgbClr val="002060"/>
                </a:solidFill>
              </a:rPr>
              <a:t> error on the check.</a:t>
            </a:r>
          </a:p>
          <a:p>
            <a:pPr lvl="2">
              <a:lnSpc>
                <a:spcPct val="80000"/>
              </a:lnSpc>
              <a:spcBef>
                <a:spcPts val="0"/>
              </a:spcBef>
            </a:pPr>
            <a:r>
              <a:rPr lang="en-US" sz="1700">
                <a:solidFill>
                  <a:srgbClr val="002060"/>
                </a:solidFill>
              </a:rPr>
              <a:t>Fixing Pay to the order of is </a:t>
            </a:r>
            <a:r>
              <a:rPr lang="en-US" sz="1700" b="1">
                <a:solidFill>
                  <a:srgbClr val="002060"/>
                </a:solidFill>
              </a:rPr>
              <a:t>one error</a:t>
            </a:r>
          </a:p>
          <a:p>
            <a:pPr lvl="2">
              <a:lnSpc>
                <a:spcPct val="80000"/>
              </a:lnSpc>
              <a:spcBef>
                <a:spcPts val="0"/>
              </a:spcBef>
            </a:pPr>
            <a:r>
              <a:rPr lang="en-US" sz="1700">
                <a:solidFill>
                  <a:srgbClr val="002060"/>
                </a:solidFill>
              </a:rPr>
              <a:t>Fixing written &amp; numeric amounts are </a:t>
            </a:r>
            <a:r>
              <a:rPr lang="en-US" sz="1700" b="1">
                <a:solidFill>
                  <a:srgbClr val="002060"/>
                </a:solidFill>
              </a:rPr>
              <a:t>two</a:t>
            </a:r>
            <a:r>
              <a:rPr lang="en-US" sz="1700">
                <a:solidFill>
                  <a:srgbClr val="002060"/>
                </a:solidFill>
              </a:rPr>
              <a:t> errors.</a:t>
            </a:r>
          </a:p>
          <a:p>
            <a:pPr lvl="2">
              <a:lnSpc>
                <a:spcPct val="80000"/>
              </a:lnSpc>
              <a:spcBef>
                <a:spcPts val="0"/>
              </a:spcBef>
            </a:pPr>
            <a:r>
              <a:rPr lang="en-US" sz="1700">
                <a:solidFill>
                  <a:srgbClr val="002060"/>
                </a:solidFill>
              </a:rPr>
              <a:t>Fixing the address is </a:t>
            </a:r>
            <a:r>
              <a:rPr lang="en-US" sz="1700" b="1">
                <a:solidFill>
                  <a:srgbClr val="002060"/>
                </a:solidFill>
              </a:rPr>
              <a:t>one error</a:t>
            </a:r>
            <a:endParaRPr lang="en-US" sz="1700">
              <a:solidFill>
                <a:srgbClr val="002060"/>
              </a:solidFill>
            </a:endParaRPr>
          </a:p>
          <a:p>
            <a:pPr lvl="2">
              <a:lnSpc>
                <a:spcPct val="80000"/>
              </a:lnSpc>
              <a:spcBef>
                <a:spcPts val="0"/>
              </a:spcBef>
            </a:pPr>
            <a:r>
              <a:rPr lang="en-US" sz="1700">
                <a:solidFill>
                  <a:srgbClr val="002060"/>
                </a:solidFill>
              </a:rPr>
              <a:t>Fixing the date is </a:t>
            </a:r>
            <a:r>
              <a:rPr lang="en-US" sz="1700" b="1">
                <a:solidFill>
                  <a:srgbClr val="002060"/>
                </a:solidFill>
              </a:rPr>
              <a:t>one error</a:t>
            </a:r>
            <a:endParaRPr lang="en-US" sz="1700">
              <a:solidFill>
                <a:srgbClr val="002060"/>
              </a:solidFill>
            </a:endParaRPr>
          </a:p>
          <a:p>
            <a:pPr marL="914400" lvl="2" indent="0">
              <a:lnSpc>
                <a:spcPct val="80000"/>
              </a:lnSpc>
              <a:spcBef>
                <a:spcPts val="0"/>
              </a:spcBef>
              <a:buNone/>
            </a:pPr>
            <a:endParaRPr lang="en-US" sz="1700">
              <a:solidFill>
                <a:srgbClr val="002060"/>
              </a:solidFill>
            </a:endParaRPr>
          </a:p>
          <a:p>
            <a:pPr lvl="1">
              <a:lnSpc>
                <a:spcPct val="80000"/>
              </a:lnSpc>
              <a:spcBef>
                <a:spcPts val="0"/>
              </a:spcBef>
            </a:pPr>
            <a:r>
              <a:rPr lang="en-US" sz="1700">
                <a:solidFill>
                  <a:srgbClr val="002060"/>
                </a:solidFill>
              </a:rPr>
              <a:t>Checks are not to be dated in the future.</a:t>
            </a:r>
          </a:p>
          <a:p>
            <a:pPr marL="457200" lvl="1" indent="0">
              <a:lnSpc>
                <a:spcPct val="80000"/>
              </a:lnSpc>
              <a:spcBef>
                <a:spcPts val="0"/>
              </a:spcBef>
              <a:buNone/>
            </a:pPr>
            <a:endParaRPr lang="en-US" sz="1700">
              <a:solidFill>
                <a:srgbClr val="002060"/>
              </a:solidFill>
            </a:endParaRPr>
          </a:p>
          <a:p>
            <a:pPr lvl="1">
              <a:lnSpc>
                <a:spcPct val="80000"/>
              </a:lnSpc>
              <a:spcBef>
                <a:spcPts val="0"/>
              </a:spcBef>
            </a:pPr>
            <a:r>
              <a:rPr lang="en-US" sz="1700">
                <a:solidFill>
                  <a:srgbClr val="002060"/>
                </a:solidFill>
              </a:rPr>
              <a:t>Add phone number on the check by the name or on memo line</a:t>
            </a:r>
          </a:p>
          <a:p>
            <a:pPr lvl="2">
              <a:lnSpc>
                <a:spcPct val="80000"/>
              </a:lnSpc>
              <a:spcBef>
                <a:spcPts val="0"/>
              </a:spcBef>
            </a:pPr>
            <a:r>
              <a:rPr lang="en-US" sz="1700">
                <a:solidFill>
                  <a:srgbClr val="002060"/>
                </a:solidFill>
              </a:rPr>
              <a:t>This helps in instances when the check has errors, needs to be returned or you have to follow up with the customer for a new payment.</a:t>
            </a:r>
          </a:p>
          <a:p>
            <a:pPr marL="914400" lvl="2" indent="0">
              <a:lnSpc>
                <a:spcPct val="80000"/>
              </a:lnSpc>
              <a:spcBef>
                <a:spcPts val="0"/>
              </a:spcBef>
              <a:buNone/>
            </a:pPr>
            <a:endParaRPr lang="en-US" sz="1700">
              <a:solidFill>
                <a:srgbClr val="002060"/>
              </a:solidFill>
            </a:endParaRPr>
          </a:p>
          <a:p>
            <a:pPr lvl="1">
              <a:lnSpc>
                <a:spcPct val="80000"/>
              </a:lnSpc>
              <a:spcBef>
                <a:spcPts val="0"/>
              </a:spcBef>
            </a:pPr>
            <a:r>
              <a:rPr lang="en-US" sz="1700">
                <a:solidFill>
                  <a:srgbClr val="002060"/>
                </a:solidFill>
              </a:rPr>
              <a:t>Checks should be stamped for deposit only  (including the cash sales check written by the county). No need to add account numbers or amounts- this is provided on the sales reports when the deposit is prepared.</a:t>
            </a:r>
          </a:p>
        </p:txBody>
      </p:sp>
      <p:sp>
        <p:nvSpPr>
          <p:cNvPr id="3" name="Slide Number Placeholder 2">
            <a:extLst>
              <a:ext uri="{FF2B5EF4-FFF2-40B4-BE49-F238E27FC236}">
                <a16:creationId xmlns:a16="http://schemas.microsoft.com/office/drawing/2014/main" id="{D3959F27-3A59-4186-B3FD-65561AD97D96}"/>
              </a:ext>
            </a:extLst>
          </p:cNvPr>
          <p:cNvSpPr>
            <a:spLocks noGrp="1"/>
          </p:cNvSpPr>
          <p:nvPr>
            <p:ph type="sldNum" sz="quarter" idx="12"/>
          </p:nvPr>
        </p:nvSpPr>
        <p:spPr/>
        <p:txBody>
          <a:bodyPr/>
          <a:lstStyle/>
          <a:p>
            <a:fld id="{3A98EE3D-8CD1-4C3F-BD1C-C98C9596463C}" type="slidenum">
              <a:rPr lang="en-US" smtClean="0"/>
              <a:t>29</a:t>
            </a:fld>
            <a:endParaRPr lang="en-US"/>
          </a:p>
        </p:txBody>
      </p:sp>
    </p:spTree>
    <p:extLst>
      <p:ext uri="{BB962C8B-B14F-4D97-AF65-F5344CB8AC3E}">
        <p14:creationId xmlns:p14="http://schemas.microsoft.com/office/powerpoint/2010/main" val="171266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43AE4-6F9B-4163-AC9C-377978C4BF24}"/>
              </a:ext>
            </a:extLst>
          </p:cNvPr>
          <p:cNvSpPr>
            <a:spLocks noGrp="1"/>
          </p:cNvSpPr>
          <p:nvPr>
            <p:ph type="title"/>
          </p:nvPr>
        </p:nvSpPr>
        <p:spPr>
          <a:xfrm>
            <a:off x="1154954" y="973668"/>
            <a:ext cx="9300610" cy="706964"/>
          </a:xfrm>
        </p:spPr>
        <p:txBody>
          <a:bodyPr/>
          <a:lstStyle/>
          <a:p>
            <a:r>
              <a:rPr lang="en-US"/>
              <a:t>SEND HELP!</a:t>
            </a:r>
          </a:p>
        </p:txBody>
      </p:sp>
      <p:sp>
        <p:nvSpPr>
          <p:cNvPr id="3" name="Content Placeholder 2">
            <a:extLst>
              <a:ext uri="{FF2B5EF4-FFF2-40B4-BE49-F238E27FC236}">
                <a16:creationId xmlns:a16="http://schemas.microsoft.com/office/drawing/2014/main" id="{AA2E35A9-5108-4DF1-9164-F22A25F99407}"/>
              </a:ext>
            </a:extLst>
          </p:cNvPr>
          <p:cNvSpPr>
            <a:spLocks noGrp="1"/>
          </p:cNvSpPr>
          <p:nvPr>
            <p:ph idx="1"/>
          </p:nvPr>
        </p:nvSpPr>
        <p:spPr>
          <a:xfrm>
            <a:off x="272562" y="2372591"/>
            <a:ext cx="10183002" cy="4335940"/>
          </a:xfrm>
        </p:spPr>
        <p:txBody>
          <a:bodyPr>
            <a:normAutofit/>
          </a:bodyPr>
          <a:lstStyle/>
          <a:p>
            <a:r>
              <a:rPr lang="en-US" sz="1800"/>
              <a:t>If you’re stuck on something, don’t spend more than 5 minutes trying to figure it out.</a:t>
            </a:r>
            <a:endParaRPr lang="en-US"/>
          </a:p>
          <a:p>
            <a:r>
              <a:rPr lang="en-US"/>
              <a:t>Preferred method of contact is email: </a:t>
            </a:r>
            <a:r>
              <a:rPr lang="en-US">
                <a:solidFill>
                  <a:schemeClr val="accent6">
                    <a:lumMod val="75000"/>
                  </a:schemeClr>
                </a:solidFill>
                <a:hlinkClick r:id="rId2">
                  <a:extLst>
                    <a:ext uri="{A12FA001-AC4F-418D-AE19-62706E023703}">
                      <ahyp:hlinkClr xmlns:ahyp="http://schemas.microsoft.com/office/drawing/2018/hyperlinkcolor" val="tx"/>
                    </a:ext>
                  </a:extLst>
                </a:hlinkClick>
              </a:rPr>
              <a:t>msue.vend@msu.edu</a:t>
            </a:r>
            <a:r>
              <a:rPr lang="en-US">
                <a:solidFill>
                  <a:schemeClr val="accent6">
                    <a:lumMod val="75000"/>
                  </a:schemeClr>
                </a:solidFill>
              </a:rPr>
              <a:t> </a:t>
            </a:r>
          </a:p>
          <a:p>
            <a:r>
              <a:rPr lang="en-US"/>
              <a:t>Send all questions to </a:t>
            </a:r>
            <a:r>
              <a:rPr lang="en-US">
                <a:solidFill>
                  <a:schemeClr val="accent6">
                    <a:lumMod val="75000"/>
                  </a:schemeClr>
                </a:solidFill>
                <a:hlinkClick r:id="rId2">
                  <a:extLst>
                    <a:ext uri="{A12FA001-AC4F-418D-AE19-62706E023703}">
                      <ahyp:hlinkClr xmlns:ahyp="http://schemas.microsoft.com/office/drawing/2018/hyperlinkcolor" val="tx"/>
                    </a:ext>
                  </a:extLst>
                </a:hlinkClick>
              </a:rPr>
              <a:t>msue.vend@msu.edu</a:t>
            </a:r>
            <a:r>
              <a:rPr lang="en-US">
                <a:solidFill>
                  <a:schemeClr val="accent6">
                    <a:lumMod val="75000"/>
                  </a:schemeClr>
                </a:solidFill>
              </a:rPr>
              <a:t> </a:t>
            </a:r>
            <a:endParaRPr lang="en-US"/>
          </a:p>
          <a:p>
            <a:r>
              <a:rPr lang="en-US"/>
              <a:t>USPS Mailing address:</a:t>
            </a:r>
          </a:p>
          <a:p>
            <a:pPr marL="1771650" lvl="4" indent="0">
              <a:buNone/>
            </a:pPr>
            <a:r>
              <a:rPr lang="en-US" sz="1500"/>
              <a:t>MSU Extension</a:t>
            </a:r>
          </a:p>
          <a:p>
            <a:pPr marL="1771650" lvl="4" indent="0">
              <a:buNone/>
            </a:pPr>
            <a:r>
              <a:rPr lang="en-US" sz="1500"/>
              <a:t>Justin S Morrill Hall of Agriculture</a:t>
            </a:r>
          </a:p>
          <a:p>
            <a:pPr marL="1771650" lvl="4" indent="0">
              <a:buNone/>
            </a:pPr>
            <a:r>
              <a:rPr lang="en-US" sz="1500"/>
              <a:t>446 W Circle, Room 160</a:t>
            </a:r>
          </a:p>
          <a:p>
            <a:pPr marL="1771650" lvl="4" indent="0">
              <a:buNone/>
            </a:pPr>
            <a:r>
              <a:rPr lang="en-US" sz="1500"/>
              <a:t>East Lansing, MI 48824</a:t>
            </a:r>
          </a:p>
          <a:p>
            <a:r>
              <a:rPr lang="en-US"/>
              <a:t>Additional resources are available at the </a:t>
            </a:r>
            <a:r>
              <a:rPr lang="en-US">
                <a:solidFill>
                  <a:schemeClr val="accent6">
                    <a:lumMod val="75000"/>
                  </a:schemeClr>
                </a:solidFill>
                <a:hlinkClick r:id="rId3">
                  <a:extLst>
                    <a:ext uri="{A12FA001-AC4F-418D-AE19-62706E023703}">
                      <ahyp:hlinkClr xmlns:ahyp="http://schemas.microsoft.com/office/drawing/2018/hyperlinkcolor" val="tx"/>
                    </a:ext>
                  </a:extLst>
                </a:hlinkClick>
              </a:rPr>
              <a:t>MSU Extension OD Website</a:t>
            </a:r>
            <a:endParaRPr lang="en-US">
              <a:solidFill>
                <a:schemeClr val="accent6">
                  <a:lumMod val="75000"/>
                </a:schemeClr>
              </a:solidFill>
            </a:endParaRPr>
          </a:p>
          <a:p>
            <a:pPr marL="0" indent="0">
              <a:buNone/>
            </a:pPr>
            <a:endParaRPr lang="en-US"/>
          </a:p>
        </p:txBody>
      </p:sp>
      <p:pic>
        <p:nvPicPr>
          <p:cNvPr id="7" name="Picture 6" descr="Overwhelmed Broccoli">
            <a:extLst>
              <a:ext uri="{FF2B5EF4-FFF2-40B4-BE49-F238E27FC236}">
                <a16:creationId xmlns:a16="http://schemas.microsoft.com/office/drawing/2014/main" id="{5FAD9A20-98FB-4CF6-BCCF-3349E7D077BD}"/>
              </a:ext>
            </a:extLst>
          </p:cNvPr>
          <p:cNvPicPr>
            <a:picLocks noChangeAspect="1"/>
          </p:cNvPicPr>
          <p:nvPr/>
        </p:nvPicPr>
        <p:blipFill>
          <a:blip r:embed="rId4"/>
          <a:stretch>
            <a:fillRect/>
          </a:stretch>
        </p:blipFill>
        <p:spPr>
          <a:xfrm>
            <a:off x="8744527" y="3620655"/>
            <a:ext cx="3237345" cy="3237345"/>
          </a:xfrm>
          <a:prstGeom prst="rect">
            <a:avLst/>
          </a:prstGeom>
        </p:spPr>
      </p:pic>
      <p:sp>
        <p:nvSpPr>
          <p:cNvPr id="4" name="Slide Number Placeholder 3">
            <a:extLst>
              <a:ext uri="{FF2B5EF4-FFF2-40B4-BE49-F238E27FC236}">
                <a16:creationId xmlns:a16="http://schemas.microsoft.com/office/drawing/2014/main" id="{33EA4309-0C18-4EBF-AC0F-B9076D4CC115}"/>
              </a:ext>
            </a:extLst>
          </p:cNvPr>
          <p:cNvSpPr>
            <a:spLocks noGrp="1"/>
          </p:cNvSpPr>
          <p:nvPr>
            <p:ph type="sldNum" sz="quarter" idx="12"/>
          </p:nvPr>
        </p:nvSpPr>
        <p:spPr/>
        <p:txBody>
          <a:bodyPr/>
          <a:lstStyle/>
          <a:p>
            <a:fld id="{3A98EE3D-8CD1-4C3F-BD1C-C98C9596463C}" type="slidenum">
              <a:rPr lang="en-US" smtClean="0"/>
              <a:t>3</a:t>
            </a:fld>
            <a:endParaRPr lang="en-US"/>
          </a:p>
        </p:txBody>
      </p:sp>
    </p:spTree>
    <p:extLst>
      <p:ext uri="{BB962C8B-B14F-4D97-AF65-F5344CB8AC3E}">
        <p14:creationId xmlns:p14="http://schemas.microsoft.com/office/powerpoint/2010/main" val="2842914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51EFE1-C23E-48C5-B04A-EDFA114B2004}"/>
              </a:ext>
            </a:extLst>
          </p:cNvPr>
          <p:cNvSpPr>
            <a:spLocks noGrp="1"/>
          </p:cNvSpPr>
          <p:nvPr>
            <p:ph type="title"/>
          </p:nvPr>
        </p:nvSpPr>
        <p:spPr/>
        <p:txBody>
          <a:bodyPr/>
          <a:lstStyle/>
          <a:p>
            <a:r>
              <a:rPr lang="en-US"/>
              <a:t>Reviewing checks, part 3 - examples</a:t>
            </a:r>
          </a:p>
        </p:txBody>
      </p:sp>
      <p:pic>
        <p:nvPicPr>
          <p:cNvPr id="6" name="Picture 5">
            <a:extLst>
              <a:ext uri="{FF2B5EF4-FFF2-40B4-BE49-F238E27FC236}">
                <a16:creationId xmlns:a16="http://schemas.microsoft.com/office/drawing/2014/main" id="{078389F9-C573-4F19-844B-F4975226E808}"/>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505142" y="2335848"/>
            <a:ext cx="4403277" cy="2026602"/>
          </a:xfrm>
          <a:prstGeom prst="rect">
            <a:avLst/>
          </a:prstGeom>
        </p:spPr>
      </p:pic>
      <p:pic>
        <p:nvPicPr>
          <p:cNvPr id="7" name="Picture 6">
            <a:extLst>
              <a:ext uri="{FF2B5EF4-FFF2-40B4-BE49-F238E27FC236}">
                <a16:creationId xmlns:a16="http://schemas.microsoft.com/office/drawing/2014/main" id="{654F956A-3999-4F0C-BAD8-6DCF615A4942}"/>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val="0"/>
              </a:ext>
            </a:extLst>
          </a:blip>
          <a:stretch>
            <a:fillRect/>
          </a:stretch>
        </p:blipFill>
        <p:spPr>
          <a:xfrm>
            <a:off x="578802" y="4579938"/>
            <a:ext cx="4345828" cy="1782762"/>
          </a:xfrm>
          <a:prstGeom prst="rect">
            <a:avLst/>
          </a:prstGeom>
        </p:spPr>
      </p:pic>
      <p:pic>
        <p:nvPicPr>
          <p:cNvPr id="9" name="Picture 8">
            <a:extLst>
              <a:ext uri="{FF2B5EF4-FFF2-40B4-BE49-F238E27FC236}">
                <a16:creationId xmlns:a16="http://schemas.microsoft.com/office/drawing/2014/main" id="{186F4508-8ADE-4D0D-BBE3-D5F6B6660C97}"/>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val="0"/>
              </a:ext>
            </a:extLst>
          </a:blip>
          <a:stretch>
            <a:fillRect/>
          </a:stretch>
        </p:blipFill>
        <p:spPr>
          <a:xfrm>
            <a:off x="6439852" y="4693551"/>
            <a:ext cx="4790123" cy="2115712"/>
          </a:xfrm>
          <a:prstGeom prst="rect">
            <a:avLst/>
          </a:prstGeom>
        </p:spPr>
      </p:pic>
      <p:pic>
        <p:nvPicPr>
          <p:cNvPr id="11" name="Picture 10">
            <a:extLst>
              <a:ext uri="{FF2B5EF4-FFF2-40B4-BE49-F238E27FC236}">
                <a16:creationId xmlns:a16="http://schemas.microsoft.com/office/drawing/2014/main" id="{5C0093F4-24DA-40EF-9987-46BE89E1551B}"/>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val="0"/>
              </a:ext>
            </a:extLst>
          </a:blip>
          <a:stretch>
            <a:fillRect/>
          </a:stretch>
        </p:blipFill>
        <p:spPr>
          <a:xfrm>
            <a:off x="5808027" y="2248322"/>
            <a:ext cx="5507197" cy="2331616"/>
          </a:xfrm>
          <a:prstGeom prst="rect">
            <a:avLst/>
          </a:prstGeom>
        </p:spPr>
      </p:pic>
      <p:sp>
        <p:nvSpPr>
          <p:cNvPr id="2" name="Slide Number Placeholder 1">
            <a:extLst>
              <a:ext uri="{FF2B5EF4-FFF2-40B4-BE49-F238E27FC236}">
                <a16:creationId xmlns:a16="http://schemas.microsoft.com/office/drawing/2014/main" id="{17D81096-71E6-4E06-8592-C0816F9B421F}"/>
              </a:ext>
            </a:extLst>
          </p:cNvPr>
          <p:cNvSpPr>
            <a:spLocks noGrp="1"/>
          </p:cNvSpPr>
          <p:nvPr>
            <p:ph type="sldNum" sz="quarter" idx="12"/>
          </p:nvPr>
        </p:nvSpPr>
        <p:spPr/>
        <p:txBody>
          <a:bodyPr/>
          <a:lstStyle/>
          <a:p>
            <a:fld id="{3A98EE3D-8CD1-4C3F-BD1C-C98C9596463C}" type="slidenum">
              <a:rPr lang="en-US" smtClean="0"/>
              <a:t>30</a:t>
            </a:fld>
            <a:endParaRPr lang="en-US"/>
          </a:p>
        </p:txBody>
      </p:sp>
    </p:spTree>
    <p:extLst>
      <p:ext uri="{BB962C8B-B14F-4D97-AF65-F5344CB8AC3E}">
        <p14:creationId xmlns:p14="http://schemas.microsoft.com/office/powerpoint/2010/main" val="2855131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6F212-1871-49D8-A591-C8BFF417601A}"/>
              </a:ext>
            </a:extLst>
          </p:cNvPr>
          <p:cNvSpPr>
            <a:spLocks noGrp="1"/>
          </p:cNvSpPr>
          <p:nvPr>
            <p:ph type="title"/>
          </p:nvPr>
        </p:nvSpPr>
        <p:spPr/>
        <p:txBody>
          <a:bodyPr/>
          <a:lstStyle/>
          <a:p>
            <a:r>
              <a:rPr lang="en-US"/>
              <a:t>Closing your register, part 1</a:t>
            </a:r>
          </a:p>
        </p:txBody>
      </p:sp>
      <p:sp>
        <p:nvSpPr>
          <p:cNvPr id="3" name="Text Placeholder 2">
            <a:extLst>
              <a:ext uri="{FF2B5EF4-FFF2-40B4-BE49-F238E27FC236}">
                <a16:creationId xmlns:a16="http://schemas.microsoft.com/office/drawing/2014/main" id="{E5B6C4F5-9ABB-4E49-A51F-E7EB95A181AE}"/>
              </a:ext>
            </a:extLst>
          </p:cNvPr>
          <p:cNvSpPr>
            <a:spLocks noGrp="1"/>
          </p:cNvSpPr>
          <p:nvPr>
            <p:ph type="body" idx="1"/>
          </p:nvPr>
        </p:nvSpPr>
        <p:spPr/>
        <p:txBody>
          <a:bodyPr/>
          <a:lstStyle/>
          <a:p>
            <a:pPr algn="ctr"/>
            <a:r>
              <a:rPr lang="en-US"/>
              <a:t>Why?</a:t>
            </a:r>
          </a:p>
        </p:txBody>
      </p:sp>
      <p:sp>
        <p:nvSpPr>
          <p:cNvPr id="4" name="Text Placeholder 3">
            <a:extLst>
              <a:ext uri="{FF2B5EF4-FFF2-40B4-BE49-F238E27FC236}">
                <a16:creationId xmlns:a16="http://schemas.microsoft.com/office/drawing/2014/main" id="{02A20648-144E-4E35-AA97-D3899FC80779}"/>
              </a:ext>
            </a:extLst>
          </p:cNvPr>
          <p:cNvSpPr>
            <a:spLocks noGrp="1"/>
          </p:cNvSpPr>
          <p:nvPr>
            <p:ph type="body" sz="half" idx="15"/>
          </p:nvPr>
        </p:nvSpPr>
        <p:spPr/>
        <p:txBody>
          <a:bodyPr>
            <a:normAutofit/>
          </a:bodyPr>
          <a:lstStyle/>
          <a:p>
            <a:r>
              <a:rPr lang="en-US"/>
              <a:t>These internal controls are necessary to prevent mishandling of money and to safeguard assets against loss or theft.</a:t>
            </a:r>
          </a:p>
          <a:p>
            <a:endParaRPr lang="en-US"/>
          </a:p>
          <a:p>
            <a:r>
              <a:rPr lang="en-US"/>
              <a:t>Strong internal controls promote operational efficiency, and they also ensure reliable accounting records.</a:t>
            </a:r>
          </a:p>
        </p:txBody>
      </p:sp>
      <p:sp>
        <p:nvSpPr>
          <p:cNvPr id="5" name="Text Placeholder 4">
            <a:extLst>
              <a:ext uri="{FF2B5EF4-FFF2-40B4-BE49-F238E27FC236}">
                <a16:creationId xmlns:a16="http://schemas.microsoft.com/office/drawing/2014/main" id="{C3E09FF7-3563-4DCF-B870-C3E9228E6D3C}"/>
              </a:ext>
            </a:extLst>
          </p:cNvPr>
          <p:cNvSpPr>
            <a:spLocks noGrp="1"/>
          </p:cNvSpPr>
          <p:nvPr>
            <p:ph type="body" sz="quarter" idx="3"/>
          </p:nvPr>
        </p:nvSpPr>
        <p:spPr>
          <a:xfrm>
            <a:off x="4512722" y="2603500"/>
            <a:ext cx="3067398" cy="576262"/>
          </a:xfrm>
        </p:spPr>
        <p:txBody>
          <a:bodyPr/>
          <a:lstStyle/>
          <a:p>
            <a:pPr algn="ctr"/>
            <a:r>
              <a:rPr lang="en-US"/>
              <a:t>How?</a:t>
            </a:r>
          </a:p>
        </p:txBody>
      </p:sp>
      <p:sp>
        <p:nvSpPr>
          <p:cNvPr id="6" name="Text Placeholder 5">
            <a:extLst>
              <a:ext uri="{FF2B5EF4-FFF2-40B4-BE49-F238E27FC236}">
                <a16:creationId xmlns:a16="http://schemas.microsoft.com/office/drawing/2014/main" id="{EEAD88E9-6DFE-443D-8CC5-8408073FBFC6}"/>
              </a:ext>
            </a:extLst>
          </p:cNvPr>
          <p:cNvSpPr>
            <a:spLocks noGrp="1"/>
          </p:cNvSpPr>
          <p:nvPr>
            <p:ph type="body" sz="half" idx="16"/>
          </p:nvPr>
        </p:nvSpPr>
        <p:spPr>
          <a:xfrm>
            <a:off x="4512721" y="3179763"/>
            <a:ext cx="3147009" cy="3511594"/>
          </a:xfrm>
        </p:spPr>
        <p:txBody>
          <a:bodyPr>
            <a:normAutofit fontScale="92500" lnSpcReduction="10000"/>
          </a:bodyPr>
          <a:lstStyle/>
          <a:p>
            <a:pPr algn="l">
              <a:buFont typeface="+mj-lt"/>
              <a:buAutoNum type="arabicPeriod"/>
            </a:pPr>
            <a:r>
              <a:rPr lang="en-US"/>
              <a:t>You are prompted to indicate how much cash you have in your drawer. Enter the amount based on what you counted.</a:t>
            </a:r>
          </a:p>
          <a:p>
            <a:pPr algn="l">
              <a:buFont typeface="+mj-lt"/>
              <a:buAutoNum type="arabicPeriod"/>
            </a:pPr>
            <a:r>
              <a:rPr lang="en-US"/>
              <a:t>Enter the total dollar values for any of the other payment types you accept – like check &amp; credit card</a:t>
            </a:r>
          </a:p>
          <a:p>
            <a:pPr algn="l">
              <a:buFont typeface="+mj-lt"/>
              <a:buAutoNum type="arabicPeriod"/>
            </a:pPr>
            <a:r>
              <a:rPr lang="en-US"/>
              <a:t>What's been counted and what should be in the register is displayed. If there are discrepancies between the “Expected” &amp; “Counted” fields, then this needs to be investigated.</a:t>
            </a:r>
          </a:p>
          <a:p>
            <a:pPr algn="l">
              <a:buFont typeface="+mj-lt"/>
              <a:buAutoNum type="arabicPeriod"/>
            </a:pPr>
            <a:r>
              <a:rPr lang="en-US"/>
              <a:t>Working from the iPad, often, the amounts may be pre-populated in the counted column; however, it is your responsibility to enter the actual amount you count.</a:t>
            </a:r>
          </a:p>
        </p:txBody>
      </p:sp>
      <p:sp>
        <p:nvSpPr>
          <p:cNvPr id="7" name="Text Placeholder 6">
            <a:extLst>
              <a:ext uri="{FF2B5EF4-FFF2-40B4-BE49-F238E27FC236}">
                <a16:creationId xmlns:a16="http://schemas.microsoft.com/office/drawing/2014/main" id="{93FB7067-E69D-41CB-A95E-AB72BCD648AF}"/>
              </a:ext>
            </a:extLst>
          </p:cNvPr>
          <p:cNvSpPr>
            <a:spLocks noGrp="1"/>
          </p:cNvSpPr>
          <p:nvPr>
            <p:ph type="body" sz="quarter" idx="13"/>
          </p:nvPr>
        </p:nvSpPr>
        <p:spPr/>
        <p:txBody>
          <a:bodyPr/>
          <a:lstStyle/>
          <a:p>
            <a:pPr algn="ctr"/>
            <a:r>
              <a:rPr lang="en-US"/>
              <a:t>When?</a:t>
            </a:r>
          </a:p>
        </p:txBody>
      </p:sp>
      <p:sp>
        <p:nvSpPr>
          <p:cNvPr id="8" name="Text Placeholder 7">
            <a:extLst>
              <a:ext uri="{FF2B5EF4-FFF2-40B4-BE49-F238E27FC236}">
                <a16:creationId xmlns:a16="http://schemas.microsoft.com/office/drawing/2014/main" id="{A8EB6731-B303-4DF3-8BD2-A0D7B0B7392D}"/>
              </a:ext>
            </a:extLst>
          </p:cNvPr>
          <p:cNvSpPr>
            <a:spLocks noGrp="1"/>
          </p:cNvSpPr>
          <p:nvPr>
            <p:ph type="body" sz="half" idx="17"/>
          </p:nvPr>
        </p:nvSpPr>
        <p:spPr/>
        <p:txBody>
          <a:bodyPr>
            <a:normAutofit/>
          </a:bodyPr>
          <a:lstStyle/>
          <a:p>
            <a:r>
              <a:rPr lang="en-US"/>
              <a:t>At the end of each business day, you should close the register and determine if you have any discrepancies in your count based on what you have on hand vs. what the register is reporting.</a:t>
            </a:r>
          </a:p>
        </p:txBody>
      </p:sp>
      <p:pic>
        <p:nvPicPr>
          <p:cNvPr id="14" name="Graphic 13" descr="Register outline">
            <a:extLst>
              <a:ext uri="{FF2B5EF4-FFF2-40B4-BE49-F238E27FC236}">
                <a16:creationId xmlns:a16="http://schemas.microsoft.com/office/drawing/2014/main" id="{92B08E09-A760-4641-939D-089EEFE504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7598" y="545209"/>
            <a:ext cx="1556759" cy="1556759"/>
          </a:xfrm>
          <a:prstGeom prst="rect">
            <a:avLst/>
          </a:prstGeom>
        </p:spPr>
      </p:pic>
      <p:pic>
        <p:nvPicPr>
          <p:cNvPr id="19" name="Graphic 18" descr="Boy holding a sign">
            <a:extLst>
              <a:ext uri="{FF2B5EF4-FFF2-40B4-BE49-F238E27FC236}">
                <a16:creationId xmlns:a16="http://schemas.microsoft.com/office/drawing/2014/main" id="{E0C2A964-DDBC-4E3E-873D-FF0DB81BD4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0556794" y="3821067"/>
            <a:ext cx="1622568" cy="3036933"/>
          </a:xfrm>
          <a:prstGeom prst="rect">
            <a:avLst/>
          </a:prstGeom>
        </p:spPr>
      </p:pic>
      <p:sp>
        <p:nvSpPr>
          <p:cNvPr id="20" name="TextBox 19">
            <a:extLst>
              <a:ext uri="{FF2B5EF4-FFF2-40B4-BE49-F238E27FC236}">
                <a16:creationId xmlns:a16="http://schemas.microsoft.com/office/drawing/2014/main" id="{FA04F0F2-4130-437E-A39E-2FF7FB90D105}"/>
              </a:ext>
            </a:extLst>
          </p:cNvPr>
          <p:cNvSpPr txBox="1"/>
          <p:nvPr/>
        </p:nvSpPr>
        <p:spPr>
          <a:xfrm>
            <a:off x="10706091" y="4494308"/>
            <a:ext cx="1323975" cy="738664"/>
          </a:xfrm>
          <a:prstGeom prst="rect">
            <a:avLst/>
          </a:prstGeom>
          <a:noFill/>
        </p:spPr>
        <p:txBody>
          <a:bodyPr wrap="square" rtlCol="0">
            <a:spAutoFit/>
          </a:bodyPr>
          <a:lstStyle/>
          <a:p>
            <a:pPr algn="ctr"/>
            <a:r>
              <a:rPr lang="en-US" sz="1400">
                <a:solidFill>
                  <a:schemeClr val="accent2">
                    <a:lumMod val="75000"/>
                  </a:schemeClr>
                </a:solidFill>
              </a:rPr>
              <a:t>Pay close attention to details!</a:t>
            </a:r>
          </a:p>
        </p:txBody>
      </p:sp>
      <p:sp>
        <p:nvSpPr>
          <p:cNvPr id="9" name="Slide Number Placeholder 8">
            <a:extLst>
              <a:ext uri="{FF2B5EF4-FFF2-40B4-BE49-F238E27FC236}">
                <a16:creationId xmlns:a16="http://schemas.microsoft.com/office/drawing/2014/main" id="{AB9830CD-491C-4641-A0B8-A85255D8CE31}"/>
              </a:ext>
            </a:extLst>
          </p:cNvPr>
          <p:cNvSpPr>
            <a:spLocks noGrp="1"/>
          </p:cNvSpPr>
          <p:nvPr>
            <p:ph type="sldNum" sz="quarter" idx="12"/>
          </p:nvPr>
        </p:nvSpPr>
        <p:spPr/>
        <p:txBody>
          <a:bodyPr/>
          <a:lstStyle/>
          <a:p>
            <a:fld id="{3A98EE3D-8CD1-4C3F-BD1C-C98C9596463C}" type="slidenum">
              <a:rPr lang="en-US" smtClean="0"/>
              <a:t>31</a:t>
            </a:fld>
            <a:endParaRPr lang="en-US"/>
          </a:p>
        </p:txBody>
      </p:sp>
    </p:spTree>
    <p:extLst>
      <p:ext uri="{BB962C8B-B14F-4D97-AF65-F5344CB8AC3E}">
        <p14:creationId xmlns:p14="http://schemas.microsoft.com/office/powerpoint/2010/main" val="2899555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732E-4F16-4B0A-AF60-6667D75A73E3}"/>
              </a:ext>
            </a:extLst>
          </p:cNvPr>
          <p:cNvSpPr>
            <a:spLocks noGrp="1"/>
          </p:cNvSpPr>
          <p:nvPr>
            <p:ph type="title"/>
          </p:nvPr>
        </p:nvSpPr>
        <p:spPr/>
        <p:txBody>
          <a:bodyPr/>
          <a:lstStyle/>
          <a:p>
            <a:r>
              <a:rPr lang="en-US"/>
              <a:t>Closing your register, part 2</a:t>
            </a:r>
          </a:p>
        </p:txBody>
      </p:sp>
      <p:sp>
        <p:nvSpPr>
          <p:cNvPr id="3" name="Text Placeholder 2">
            <a:extLst>
              <a:ext uri="{FF2B5EF4-FFF2-40B4-BE49-F238E27FC236}">
                <a16:creationId xmlns:a16="http://schemas.microsoft.com/office/drawing/2014/main" id="{5F9F2AA8-7D09-4C61-8836-BA8D7063A337}"/>
              </a:ext>
            </a:extLst>
          </p:cNvPr>
          <p:cNvSpPr>
            <a:spLocks noGrp="1"/>
          </p:cNvSpPr>
          <p:nvPr>
            <p:ph type="body" idx="1"/>
          </p:nvPr>
        </p:nvSpPr>
        <p:spPr>
          <a:xfrm>
            <a:off x="373903" y="2129107"/>
            <a:ext cx="11789521" cy="576262"/>
          </a:xfrm>
          <a:solidFill>
            <a:schemeClr val="bg1"/>
          </a:solidFill>
        </p:spPr>
        <p:txBody>
          <a:bodyPr/>
          <a:lstStyle/>
          <a:p>
            <a:r>
              <a:rPr lang="en-US" sz="1800"/>
              <a:t>The system will calculate (based on sales entered) what you are expected to have for each type.</a:t>
            </a:r>
          </a:p>
        </p:txBody>
      </p:sp>
      <p:sp>
        <p:nvSpPr>
          <p:cNvPr id="5" name="Text Placeholder 4">
            <a:extLst>
              <a:ext uri="{FF2B5EF4-FFF2-40B4-BE49-F238E27FC236}">
                <a16:creationId xmlns:a16="http://schemas.microsoft.com/office/drawing/2014/main" id="{47F96897-73D4-4F11-94DB-4D6DCCF841E1}"/>
              </a:ext>
            </a:extLst>
          </p:cNvPr>
          <p:cNvSpPr>
            <a:spLocks noGrp="1"/>
          </p:cNvSpPr>
          <p:nvPr>
            <p:ph type="body" sz="half" idx="18"/>
          </p:nvPr>
        </p:nvSpPr>
        <p:spPr>
          <a:xfrm>
            <a:off x="1067269" y="3213629"/>
            <a:ext cx="3050438" cy="917952"/>
          </a:xfrm>
        </p:spPr>
        <p:txBody>
          <a:bodyPr>
            <a:normAutofit lnSpcReduction="10000"/>
          </a:bodyPr>
          <a:lstStyle/>
          <a:p>
            <a:r>
              <a:rPr lang="en-US"/>
              <a:t>Pick up the cash &amp; coin and count what is in the drawer.  Enter this amount in the “counted” field.</a:t>
            </a:r>
          </a:p>
        </p:txBody>
      </p:sp>
      <p:sp>
        <p:nvSpPr>
          <p:cNvPr id="6" name="Text Placeholder 5">
            <a:extLst>
              <a:ext uri="{FF2B5EF4-FFF2-40B4-BE49-F238E27FC236}">
                <a16:creationId xmlns:a16="http://schemas.microsoft.com/office/drawing/2014/main" id="{9266B520-63A9-4EFE-899E-A9271DC02CBA}"/>
              </a:ext>
            </a:extLst>
          </p:cNvPr>
          <p:cNvSpPr>
            <a:spLocks noGrp="1"/>
          </p:cNvSpPr>
          <p:nvPr>
            <p:ph type="body" sz="quarter" idx="3"/>
          </p:nvPr>
        </p:nvSpPr>
        <p:spPr>
          <a:xfrm>
            <a:off x="4568865" y="2637369"/>
            <a:ext cx="3050438" cy="576263"/>
          </a:xfrm>
        </p:spPr>
        <p:txBody>
          <a:bodyPr/>
          <a:lstStyle/>
          <a:p>
            <a:r>
              <a:rPr lang="en-US" sz="1800" b="1"/>
              <a:t>Check</a:t>
            </a:r>
          </a:p>
        </p:txBody>
      </p:sp>
      <p:sp>
        <p:nvSpPr>
          <p:cNvPr id="8" name="Text Placeholder 7">
            <a:extLst>
              <a:ext uri="{FF2B5EF4-FFF2-40B4-BE49-F238E27FC236}">
                <a16:creationId xmlns:a16="http://schemas.microsoft.com/office/drawing/2014/main" id="{7699AD47-11F8-4BDE-9273-9543D4EF57DA}"/>
              </a:ext>
            </a:extLst>
          </p:cNvPr>
          <p:cNvSpPr>
            <a:spLocks noGrp="1"/>
          </p:cNvSpPr>
          <p:nvPr>
            <p:ph type="body" sz="half" idx="19"/>
          </p:nvPr>
        </p:nvSpPr>
        <p:spPr>
          <a:xfrm>
            <a:off x="4570172" y="3213630"/>
            <a:ext cx="3050438" cy="917952"/>
          </a:xfrm>
        </p:spPr>
        <p:txBody>
          <a:bodyPr>
            <a:normAutofit lnSpcReduction="10000"/>
          </a:bodyPr>
          <a:lstStyle/>
          <a:p>
            <a:r>
              <a:rPr lang="en-US"/>
              <a:t>Pick up the checks and count the amount you have in the drawer. Enter this amount in the “counted” field.</a:t>
            </a:r>
          </a:p>
        </p:txBody>
      </p:sp>
      <p:sp>
        <p:nvSpPr>
          <p:cNvPr id="9" name="Text Placeholder 8">
            <a:extLst>
              <a:ext uri="{FF2B5EF4-FFF2-40B4-BE49-F238E27FC236}">
                <a16:creationId xmlns:a16="http://schemas.microsoft.com/office/drawing/2014/main" id="{39ED3CE3-3851-4530-9A7B-5C064899617B}"/>
              </a:ext>
            </a:extLst>
          </p:cNvPr>
          <p:cNvSpPr>
            <a:spLocks noGrp="1"/>
          </p:cNvSpPr>
          <p:nvPr>
            <p:ph type="body" sz="quarter" idx="13"/>
          </p:nvPr>
        </p:nvSpPr>
        <p:spPr>
          <a:xfrm>
            <a:off x="7982775" y="2637370"/>
            <a:ext cx="3051095" cy="576262"/>
          </a:xfrm>
        </p:spPr>
        <p:txBody>
          <a:bodyPr/>
          <a:lstStyle/>
          <a:p>
            <a:r>
              <a:rPr lang="en-US" sz="1800" b="1"/>
              <a:t>Credit card</a:t>
            </a:r>
          </a:p>
        </p:txBody>
      </p:sp>
      <p:sp>
        <p:nvSpPr>
          <p:cNvPr id="11" name="Text Placeholder 10">
            <a:extLst>
              <a:ext uri="{FF2B5EF4-FFF2-40B4-BE49-F238E27FC236}">
                <a16:creationId xmlns:a16="http://schemas.microsoft.com/office/drawing/2014/main" id="{351F9EC3-2081-4213-995D-11A51BDD0482}"/>
              </a:ext>
            </a:extLst>
          </p:cNvPr>
          <p:cNvSpPr>
            <a:spLocks noGrp="1"/>
          </p:cNvSpPr>
          <p:nvPr>
            <p:ph type="body" sz="half" idx="20"/>
          </p:nvPr>
        </p:nvSpPr>
        <p:spPr>
          <a:xfrm>
            <a:off x="7982774" y="3213629"/>
            <a:ext cx="3523425" cy="1615546"/>
          </a:xfrm>
        </p:spPr>
        <p:txBody>
          <a:bodyPr>
            <a:normAutofit/>
          </a:bodyPr>
          <a:lstStyle/>
          <a:p>
            <a:r>
              <a:rPr lang="en-US" dirty="0"/>
              <a:t>Pick up the signed credit card slips and count the amount you have in the drawer</a:t>
            </a:r>
            <a:r>
              <a:rPr lang="en-US"/>
              <a:t>. Enter </a:t>
            </a:r>
            <a:r>
              <a:rPr lang="en-US" dirty="0"/>
              <a:t>this amount in the “counted” field.</a:t>
            </a:r>
          </a:p>
        </p:txBody>
      </p:sp>
      <p:sp>
        <p:nvSpPr>
          <p:cNvPr id="14" name="Text Placeholder 2">
            <a:extLst>
              <a:ext uri="{FF2B5EF4-FFF2-40B4-BE49-F238E27FC236}">
                <a16:creationId xmlns:a16="http://schemas.microsoft.com/office/drawing/2014/main" id="{97F87516-B051-4C67-A0D0-7DBDAB031C5B}"/>
              </a:ext>
            </a:extLst>
          </p:cNvPr>
          <p:cNvSpPr txBox="1">
            <a:spLocks/>
          </p:cNvSpPr>
          <p:nvPr/>
        </p:nvSpPr>
        <p:spPr>
          <a:xfrm>
            <a:off x="1067269" y="2865574"/>
            <a:ext cx="3050438" cy="382324"/>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lumMod val="60000"/>
                    <a:lumOff val="4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9pPr>
          </a:lstStyle>
          <a:p>
            <a:r>
              <a:rPr lang="en-US" sz="1800" b="1"/>
              <a:t>Cash	</a:t>
            </a:r>
          </a:p>
        </p:txBody>
      </p:sp>
      <p:sp>
        <p:nvSpPr>
          <p:cNvPr id="15" name="TextBox 14">
            <a:extLst>
              <a:ext uri="{FF2B5EF4-FFF2-40B4-BE49-F238E27FC236}">
                <a16:creationId xmlns:a16="http://schemas.microsoft.com/office/drawing/2014/main" id="{1C59BD5C-B4D3-41E5-A7CD-FB39BBDBD3AE}"/>
              </a:ext>
            </a:extLst>
          </p:cNvPr>
          <p:cNvSpPr txBox="1"/>
          <p:nvPr/>
        </p:nvSpPr>
        <p:spPr>
          <a:xfrm>
            <a:off x="95249" y="4591050"/>
            <a:ext cx="11953875" cy="2246769"/>
          </a:xfrm>
          <a:prstGeom prst="rect">
            <a:avLst/>
          </a:prstGeom>
          <a:solidFill>
            <a:schemeClr val="bg1"/>
          </a:solidFill>
        </p:spPr>
        <p:txBody>
          <a:bodyPr wrap="square" rtlCol="0">
            <a:spAutoFit/>
          </a:bodyPr>
          <a:lstStyle/>
          <a:p>
            <a:pPr marL="342900" indent="-342900">
              <a:buFont typeface="Wingdings" panose="05000000000000000000" pitchFamily="2" charset="2"/>
              <a:buChar char="Ø"/>
            </a:pPr>
            <a:r>
              <a:rPr lang="en-US" sz="1400">
                <a:solidFill>
                  <a:schemeClr val="accent2">
                    <a:lumMod val="75000"/>
                  </a:schemeClr>
                </a:solidFill>
              </a:rPr>
              <a:t>Never enter the amount without counting the money.  Closing the register is an auditing &amp; verification step. As with the opening, you are electronically making an official statement that you’ve counted the money, and this is the amount you have.</a:t>
            </a:r>
          </a:p>
          <a:p>
            <a:pPr marL="342900" indent="-342900">
              <a:buFont typeface="Wingdings" panose="05000000000000000000" pitchFamily="2" charset="2"/>
              <a:buChar char="Ø"/>
            </a:pPr>
            <a:endParaRPr lang="en-US" sz="1400">
              <a:solidFill>
                <a:schemeClr val="accent2">
                  <a:lumMod val="75000"/>
                </a:schemeClr>
              </a:solidFill>
            </a:endParaRPr>
          </a:p>
          <a:p>
            <a:pPr marL="342900" indent="-342900">
              <a:buFont typeface="Wingdings" panose="05000000000000000000" pitchFamily="2" charset="2"/>
              <a:buChar char="Ø"/>
            </a:pPr>
            <a:r>
              <a:rPr lang="en-US" sz="1400">
                <a:solidFill>
                  <a:schemeClr val="accent2">
                    <a:lumMod val="75000"/>
                  </a:schemeClr>
                </a:solidFill>
              </a:rPr>
              <a:t>While you should have the same amount that the system predicts, mistakes do happen and there could be an instance where a transaction was entered wrong, or wrong cash back is given. There could also be a transaction recording a payment of cash when it should have been a check, etc. When this happens, be sure to report this immediately and utilize the notes section to describe in detail the scenario.</a:t>
            </a:r>
          </a:p>
          <a:p>
            <a:pPr marL="342900" indent="-342900">
              <a:buFont typeface="Wingdings" panose="05000000000000000000" pitchFamily="2" charset="2"/>
              <a:buChar char="Ø"/>
            </a:pPr>
            <a:endParaRPr lang="en-US" sz="1400">
              <a:solidFill>
                <a:schemeClr val="accent2">
                  <a:lumMod val="75000"/>
                </a:schemeClr>
              </a:solidFill>
            </a:endParaRPr>
          </a:p>
          <a:p>
            <a:pPr marL="342900" indent="-342900">
              <a:buFont typeface="Wingdings" panose="05000000000000000000" pitchFamily="2" charset="2"/>
              <a:buChar char="Ø"/>
            </a:pPr>
            <a:r>
              <a:rPr lang="en-US" sz="1400">
                <a:solidFill>
                  <a:schemeClr val="accent2">
                    <a:lumMod val="75000"/>
                  </a:schemeClr>
                </a:solidFill>
              </a:rPr>
              <a:t>Since this is at the end of the day, you are not expected to stay until the error is fixed; however, you should inform others and work on this ASAP the next day. Reach out to </a:t>
            </a:r>
            <a:r>
              <a:rPr lang="en-US" sz="1400" b="1">
                <a:solidFill>
                  <a:schemeClr val="accent2">
                    <a:lumMod val="75000"/>
                  </a:schemeClr>
                </a:solidFill>
                <a:hlinkClick r:id="rId2">
                  <a:extLst>
                    <a:ext uri="{A12FA001-AC4F-418D-AE19-62706E023703}">
                      <ahyp:hlinkClr xmlns:ahyp="http://schemas.microsoft.com/office/drawing/2018/hyperlinkcolor" val="tx"/>
                    </a:ext>
                  </a:extLst>
                </a:hlinkClick>
              </a:rPr>
              <a:t>msue.vend@msu.edu</a:t>
            </a:r>
            <a:r>
              <a:rPr lang="en-US" sz="1400" b="1">
                <a:solidFill>
                  <a:schemeClr val="accent2">
                    <a:lumMod val="75000"/>
                  </a:schemeClr>
                </a:solidFill>
              </a:rPr>
              <a:t>.</a:t>
            </a:r>
          </a:p>
        </p:txBody>
      </p:sp>
      <p:sp>
        <p:nvSpPr>
          <p:cNvPr id="4" name="Slide Number Placeholder 3">
            <a:extLst>
              <a:ext uri="{FF2B5EF4-FFF2-40B4-BE49-F238E27FC236}">
                <a16:creationId xmlns:a16="http://schemas.microsoft.com/office/drawing/2014/main" id="{E160F62D-FCED-4E06-9AE1-65380689D2DA}"/>
              </a:ext>
            </a:extLst>
          </p:cNvPr>
          <p:cNvSpPr>
            <a:spLocks noGrp="1"/>
          </p:cNvSpPr>
          <p:nvPr>
            <p:ph type="sldNum" sz="quarter" idx="12"/>
          </p:nvPr>
        </p:nvSpPr>
        <p:spPr/>
        <p:txBody>
          <a:bodyPr/>
          <a:lstStyle/>
          <a:p>
            <a:fld id="{3A98EE3D-8CD1-4C3F-BD1C-C98C9596463C}" type="slidenum">
              <a:rPr lang="en-US" smtClean="0"/>
              <a:t>32</a:t>
            </a:fld>
            <a:endParaRPr lang="en-US"/>
          </a:p>
        </p:txBody>
      </p:sp>
    </p:spTree>
    <p:extLst>
      <p:ext uri="{BB962C8B-B14F-4D97-AF65-F5344CB8AC3E}">
        <p14:creationId xmlns:p14="http://schemas.microsoft.com/office/powerpoint/2010/main" val="276527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F57FB-AD69-43A4-A3DE-CB3D76E019C5}"/>
              </a:ext>
            </a:extLst>
          </p:cNvPr>
          <p:cNvSpPr>
            <a:spLocks noGrp="1"/>
          </p:cNvSpPr>
          <p:nvPr>
            <p:ph type="title"/>
          </p:nvPr>
        </p:nvSpPr>
        <p:spPr>
          <a:xfrm>
            <a:off x="1088280" y="1063416"/>
            <a:ext cx="2793158" cy="959101"/>
          </a:xfrm>
        </p:spPr>
        <p:txBody>
          <a:bodyPr/>
          <a:lstStyle/>
          <a:p>
            <a:r>
              <a:rPr lang="en-US"/>
              <a:t>Closing your register, part 3</a:t>
            </a:r>
          </a:p>
        </p:txBody>
      </p:sp>
      <p:pic>
        <p:nvPicPr>
          <p:cNvPr id="5" name="Picture 4">
            <a:extLst>
              <a:ext uri="{FF2B5EF4-FFF2-40B4-BE49-F238E27FC236}">
                <a16:creationId xmlns:a16="http://schemas.microsoft.com/office/drawing/2014/main" id="{62C37AA0-B099-43B0-B464-2E68FA96F8B2}"/>
              </a:ext>
            </a:extLst>
          </p:cNvPr>
          <p:cNvPicPr>
            <a:picLocks noChangeAspect="1"/>
          </p:cNvPicPr>
          <p:nvPr/>
        </p:nvPicPr>
        <p:blipFill>
          <a:blip r:embed="rId2"/>
          <a:stretch>
            <a:fillRect/>
          </a:stretch>
        </p:blipFill>
        <p:spPr>
          <a:xfrm>
            <a:off x="5124678" y="1200150"/>
            <a:ext cx="6938112" cy="4991100"/>
          </a:xfrm>
          <a:prstGeom prst="rect">
            <a:avLst/>
          </a:prstGeom>
          <a:noFill/>
          <a:ln>
            <a:solidFill>
              <a:schemeClr val="accent1">
                <a:alpha val="0"/>
              </a:schemeClr>
            </a:solidFill>
          </a:ln>
        </p:spPr>
      </p:pic>
      <p:sp>
        <p:nvSpPr>
          <p:cNvPr id="8" name="Text Placeholder 3">
            <a:extLst>
              <a:ext uri="{FF2B5EF4-FFF2-40B4-BE49-F238E27FC236}">
                <a16:creationId xmlns:a16="http://schemas.microsoft.com/office/drawing/2014/main" id="{9A9E1BC9-AA4F-46D0-8172-32C845F3E3CA}"/>
              </a:ext>
            </a:extLst>
          </p:cNvPr>
          <p:cNvSpPr>
            <a:spLocks noGrp="1"/>
          </p:cNvSpPr>
          <p:nvPr>
            <p:ph type="body" sz="half" idx="2"/>
          </p:nvPr>
        </p:nvSpPr>
        <p:spPr>
          <a:xfrm>
            <a:off x="869204" y="2247900"/>
            <a:ext cx="2793158" cy="3662679"/>
          </a:xfrm>
        </p:spPr>
        <p:txBody>
          <a:bodyPr>
            <a:normAutofit/>
          </a:bodyPr>
          <a:lstStyle/>
          <a:p>
            <a:r>
              <a:rPr lang="en-US">
                <a:solidFill>
                  <a:schemeClr val="bg2"/>
                </a:solidFill>
              </a:rPr>
              <a:t>This is an example of what the screen will look like. </a:t>
            </a:r>
          </a:p>
          <a:p>
            <a:r>
              <a:rPr lang="en-US">
                <a:solidFill>
                  <a:schemeClr val="bg2"/>
                </a:solidFill>
              </a:rPr>
              <a:t> Sometimes, on the iPad, the system can prepopulate the amount in the counted field.  I</a:t>
            </a:r>
          </a:p>
          <a:p>
            <a:r>
              <a:rPr lang="en-US">
                <a:solidFill>
                  <a:schemeClr val="bg2"/>
                </a:solidFill>
              </a:rPr>
              <a:t>f that happens, </a:t>
            </a:r>
            <a:r>
              <a:rPr lang="en-US" b="1">
                <a:solidFill>
                  <a:schemeClr val="bg2"/>
                </a:solidFill>
              </a:rPr>
              <a:t>you are still responsible for changing to record the amount you have counted.</a:t>
            </a:r>
            <a:r>
              <a:rPr lang="en-US">
                <a:solidFill>
                  <a:schemeClr val="bg2"/>
                </a:solidFill>
              </a:rPr>
              <a:t> More than ever, it’s important to be accurate and pay attention to these details.</a:t>
            </a:r>
            <a:endParaRPr lang="en-US" b="1">
              <a:solidFill>
                <a:schemeClr val="bg2"/>
              </a:solidFill>
            </a:endParaRPr>
          </a:p>
          <a:p>
            <a:r>
              <a:rPr lang="en-US">
                <a:solidFill>
                  <a:schemeClr val="bg2"/>
                </a:solidFill>
              </a:rPr>
              <a:t>During this process, take your time to ensure accuracy.</a:t>
            </a:r>
          </a:p>
        </p:txBody>
      </p:sp>
      <p:pic>
        <p:nvPicPr>
          <p:cNvPr id="9" name="Graphic 8" descr="Boy holding a sign">
            <a:extLst>
              <a:ext uri="{FF2B5EF4-FFF2-40B4-BE49-F238E27FC236}">
                <a16:creationId xmlns:a16="http://schemas.microsoft.com/office/drawing/2014/main" id="{FA305318-F3B1-4247-ABD2-D61F004561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763258" y="4363993"/>
            <a:ext cx="1075669" cy="2013312"/>
          </a:xfrm>
          <a:prstGeom prst="rect">
            <a:avLst/>
          </a:prstGeom>
        </p:spPr>
      </p:pic>
      <p:sp>
        <p:nvSpPr>
          <p:cNvPr id="10" name="TextBox 9">
            <a:extLst>
              <a:ext uri="{FF2B5EF4-FFF2-40B4-BE49-F238E27FC236}">
                <a16:creationId xmlns:a16="http://schemas.microsoft.com/office/drawing/2014/main" id="{721D9F62-AF00-45F7-900F-37D556E73AE4}"/>
              </a:ext>
            </a:extLst>
          </p:cNvPr>
          <p:cNvSpPr txBox="1"/>
          <p:nvPr/>
        </p:nvSpPr>
        <p:spPr>
          <a:xfrm>
            <a:off x="3714977" y="4698660"/>
            <a:ext cx="1152525" cy="600164"/>
          </a:xfrm>
          <a:prstGeom prst="rect">
            <a:avLst/>
          </a:prstGeom>
          <a:noFill/>
        </p:spPr>
        <p:txBody>
          <a:bodyPr wrap="square" rtlCol="0">
            <a:spAutoFit/>
          </a:bodyPr>
          <a:lstStyle/>
          <a:p>
            <a:pPr algn="ctr"/>
            <a:r>
              <a:rPr lang="en-US" sz="1100">
                <a:solidFill>
                  <a:schemeClr val="accent2">
                    <a:lumMod val="75000"/>
                  </a:schemeClr>
                </a:solidFill>
              </a:rPr>
              <a:t>Pay close attention to details!</a:t>
            </a:r>
          </a:p>
        </p:txBody>
      </p:sp>
      <p:sp>
        <p:nvSpPr>
          <p:cNvPr id="3" name="Slide Number Placeholder 2">
            <a:extLst>
              <a:ext uri="{FF2B5EF4-FFF2-40B4-BE49-F238E27FC236}">
                <a16:creationId xmlns:a16="http://schemas.microsoft.com/office/drawing/2014/main" id="{555856AB-F030-4768-B0B1-ED021FA1ECFE}"/>
              </a:ext>
            </a:extLst>
          </p:cNvPr>
          <p:cNvSpPr>
            <a:spLocks noGrp="1"/>
          </p:cNvSpPr>
          <p:nvPr>
            <p:ph type="sldNum" sz="quarter" idx="12"/>
          </p:nvPr>
        </p:nvSpPr>
        <p:spPr/>
        <p:txBody>
          <a:bodyPr/>
          <a:lstStyle/>
          <a:p>
            <a:fld id="{3A98EE3D-8CD1-4C3F-BD1C-C98C9596463C}" type="slidenum">
              <a:rPr lang="en-US" smtClean="0"/>
              <a:pPr/>
              <a:t>33</a:t>
            </a:fld>
            <a:endParaRPr lang="en-US"/>
          </a:p>
        </p:txBody>
      </p:sp>
    </p:spTree>
    <p:extLst>
      <p:ext uri="{BB962C8B-B14F-4D97-AF65-F5344CB8AC3E}">
        <p14:creationId xmlns:p14="http://schemas.microsoft.com/office/powerpoint/2010/main" val="1040788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971AC-49B8-43D8-83EE-88E551BFED33}"/>
              </a:ext>
            </a:extLst>
          </p:cNvPr>
          <p:cNvSpPr>
            <a:spLocks noGrp="1"/>
          </p:cNvSpPr>
          <p:nvPr>
            <p:ph type="title"/>
          </p:nvPr>
        </p:nvSpPr>
        <p:spPr>
          <a:xfrm>
            <a:off x="781050" y="833121"/>
            <a:ext cx="2793158" cy="800100"/>
          </a:xfrm>
        </p:spPr>
        <p:txBody>
          <a:bodyPr/>
          <a:lstStyle/>
          <a:p>
            <a:r>
              <a:rPr lang="en-US"/>
              <a:t>Closing your register, part 4</a:t>
            </a:r>
          </a:p>
        </p:txBody>
      </p:sp>
      <p:pic>
        <p:nvPicPr>
          <p:cNvPr id="6" name="Content Placeholder 5">
            <a:extLst>
              <a:ext uri="{FF2B5EF4-FFF2-40B4-BE49-F238E27FC236}">
                <a16:creationId xmlns:a16="http://schemas.microsoft.com/office/drawing/2014/main" id="{B43CD21F-C652-4655-B334-1A641B427F05}"/>
              </a:ext>
            </a:extLst>
          </p:cNvPr>
          <p:cNvPicPr>
            <a:picLocks noGrp="1" noChangeAspect="1"/>
          </p:cNvPicPr>
          <p:nvPr>
            <p:ph idx="1"/>
          </p:nvPr>
        </p:nvPicPr>
        <p:blipFill>
          <a:blip r:embed="rId2"/>
          <a:stretch>
            <a:fillRect/>
          </a:stretch>
        </p:blipFill>
        <p:spPr>
          <a:xfrm>
            <a:off x="5336257" y="1224699"/>
            <a:ext cx="5962802" cy="5566626"/>
          </a:xfrm>
        </p:spPr>
      </p:pic>
      <p:sp>
        <p:nvSpPr>
          <p:cNvPr id="4" name="Text Placeholder 3">
            <a:extLst>
              <a:ext uri="{FF2B5EF4-FFF2-40B4-BE49-F238E27FC236}">
                <a16:creationId xmlns:a16="http://schemas.microsoft.com/office/drawing/2014/main" id="{DCB61595-93B3-45D4-905E-E48B5535BFB7}"/>
              </a:ext>
            </a:extLst>
          </p:cNvPr>
          <p:cNvSpPr>
            <a:spLocks noGrp="1"/>
          </p:cNvSpPr>
          <p:nvPr>
            <p:ph type="body" sz="half" idx="2"/>
          </p:nvPr>
        </p:nvSpPr>
        <p:spPr>
          <a:xfrm>
            <a:off x="781050" y="2314576"/>
            <a:ext cx="3695700" cy="3710304"/>
          </a:xfrm>
        </p:spPr>
        <p:txBody>
          <a:bodyPr>
            <a:normAutofit/>
          </a:bodyPr>
          <a:lstStyle/>
          <a:p>
            <a:r>
              <a:rPr lang="en-US">
                <a:solidFill>
                  <a:schemeClr val="bg1">
                    <a:lumMod val="85000"/>
                  </a:schemeClr>
                </a:solidFill>
              </a:rPr>
              <a:t>Amounts have been entered into each field based on the amounts counted.  </a:t>
            </a:r>
          </a:p>
          <a:p>
            <a:r>
              <a:rPr lang="en-US">
                <a:solidFill>
                  <a:schemeClr val="bg1">
                    <a:lumMod val="85000"/>
                  </a:schemeClr>
                </a:solidFill>
              </a:rPr>
              <a:t>See how the system automatically changes the amount under the difference column?  This is showing an error somewhere that needs to be corrected.</a:t>
            </a:r>
          </a:p>
          <a:p>
            <a:r>
              <a:rPr lang="en-US">
                <a:solidFill>
                  <a:schemeClr val="bg1">
                    <a:lumMod val="85000"/>
                  </a:schemeClr>
                </a:solidFill>
              </a:rPr>
              <a:t>If you are at the end of the day, make a detailed note explaining the circumstances and follow up with </a:t>
            </a:r>
            <a:r>
              <a:rPr lang="en-US">
                <a:solidFill>
                  <a:schemeClr val="bg1">
                    <a:lumMod val="85000"/>
                  </a:schemeClr>
                </a:solidFill>
                <a:hlinkClick r:id="rId3">
                  <a:extLst>
                    <a:ext uri="{A12FA001-AC4F-418D-AE19-62706E023703}">
                      <ahyp:hlinkClr xmlns:ahyp="http://schemas.microsoft.com/office/drawing/2018/hyperlinkcolor" val="tx"/>
                    </a:ext>
                  </a:extLst>
                </a:hlinkClick>
              </a:rPr>
              <a:t>msue.vend@msu.edu</a:t>
            </a:r>
            <a:r>
              <a:rPr lang="en-US">
                <a:solidFill>
                  <a:schemeClr val="bg1">
                    <a:lumMod val="85000"/>
                  </a:schemeClr>
                </a:solidFill>
              </a:rPr>
              <a:t> the next day to correct. Click close register.</a:t>
            </a:r>
          </a:p>
          <a:p>
            <a:r>
              <a:rPr lang="en-US">
                <a:solidFill>
                  <a:schemeClr val="bg1">
                    <a:lumMod val="85000"/>
                  </a:schemeClr>
                </a:solidFill>
              </a:rPr>
              <a:t>(Store credit is not something used.</a:t>
            </a:r>
          </a:p>
        </p:txBody>
      </p:sp>
      <p:sp>
        <p:nvSpPr>
          <p:cNvPr id="3" name="Slide Number Placeholder 2">
            <a:extLst>
              <a:ext uri="{FF2B5EF4-FFF2-40B4-BE49-F238E27FC236}">
                <a16:creationId xmlns:a16="http://schemas.microsoft.com/office/drawing/2014/main" id="{9213D093-8613-49D5-BE9A-1C14C4375B38}"/>
              </a:ext>
            </a:extLst>
          </p:cNvPr>
          <p:cNvSpPr>
            <a:spLocks noGrp="1"/>
          </p:cNvSpPr>
          <p:nvPr>
            <p:ph type="sldNum" sz="quarter" idx="12"/>
          </p:nvPr>
        </p:nvSpPr>
        <p:spPr/>
        <p:txBody>
          <a:bodyPr/>
          <a:lstStyle/>
          <a:p>
            <a:fld id="{3A98EE3D-8CD1-4C3F-BD1C-C98C9596463C}" type="slidenum">
              <a:rPr lang="en-US" smtClean="0"/>
              <a:pPr/>
              <a:t>34</a:t>
            </a:fld>
            <a:endParaRPr lang="en-US"/>
          </a:p>
        </p:txBody>
      </p:sp>
    </p:spTree>
    <p:extLst>
      <p:ext uri="{BB962C8B-B14F-4D97-AF65-F5344CB8AC3E}">
        <p14:creationId xmlns:p14="http://schemas.microsoft.com/office/powerpoint/2010/main" val="3049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BD99F7-4CF1-4EEA-8E13-1225D320081A}"/>
              </a:ext>
            </a:extLst>
          </p:cNvPr>
          <p:cNvSpPr>
            <a:spLocks noGrp="1"/>
          </p:cNvSpPr>
          <p:nvPr>
            <p:ph type="title"/>
          </p:nvPr>
        </p:nvSpPr>
        <p:spPr/>
        <p:txBody>
          <a:bodyPr/>
          <a:lstStyle/>
          <a:p>
            <a:r>
              <a:rPr lang="en-US"/>
              <a:t>Preparing &amp; submitting deposits</a:t>
            </a:r>
          </a:p>
        </p:txBody>
      </p:sp>
      <p:sp>
        <p:nvSpPr>
          <p:cNvPr id="3" name="Subtitle 2">
            <a:extLst>
              <a:ext uri="{FF2B5EF4-FFF2-40B4-BE49-F238E27FC236}">
                <a16:creationId xmlns:a16="http://schemas.microsoft.com/office/drawing/2014/main" id="{F1D7A511-B461-431B-B9D6-0E730779FEE6}"/>
              </a:ext>
            </a:extLst>
          </p:cNvPr>
          <p:cNvSpPr>
            <a:spLocks noGrp="1"/>
          </p:cNvSpPr>
          <p:nvPr>
            <p:ph type="body" idx="1"/>
          </p:nvPr>
        </p:nvSpPr>
        <p:spPr>
          <a:noFill/>
        </p:spPr>
        <p:txBody>
          <a:bodyPr numCol="1">
            <a:normAutofit/>
          </a:bodyPr>
          <a:lstStyle/>
          <a:p>
            <a:pPr algn="l"/>
            <a:endParaRPr lang="en-US"/>
          </a:p>
          <a:p>
            <a:pPr algn="l"/>
            <a:endParaRPr lang="en-US"/>
          </a:p>
          <a:p>
            <a:pPr algn="l"/>
            <a:endParaRPr lang="en-US"/>
          </a:p>
        </p:txBody>
      </p:sp>
      <p:sp>
        <p:nvSpPr>
          <p:cNvPr id="2" name="Slide Number Placeholder 1">
            <a:extLst>
              <a:ext uri="{FF2B5EF4-FFF2-40B4-BE49-F238E27FC236}">
                <a16:creationId xmlns:a16="http://schemas.microsoft.com/office/drawing/2014/main" id="{2429D6EB-F32C-413C-8983-9ACF68A228E6}"/>
              </a:ext>
            </a:extLst>
          </p:cNvPr>
          <p:cNvSpPr>
            <a:spLocks noGrp="1"/>
          </p:cNvSpPr>
          <p:nvPr>
            <p:ph type="sldNum" sz="quarter" idx="12"/>
          </p:nvPr>
        </p:nvSpPr>
        <p:spPr/>
        <p:txBody>
          <a:bodyPr/>
          <a:lstStyle/>
          <a:p>
            <a:fld id="{3A98EE3D-8CD1-4C3F-BD1C-C98C9596463C}" type="slidenum">
              <a:rPr lang="en-US" smtClean="0"/>
              <a:t>35</a:t>
            </a:fld>
            <a:endParaRPr lang="en-US"/>
          </a:p>
        </p:txBody>
      </p:sp>
      <p:pic>
        <p:nvPicPr>
          <p:cNvPr id="6" name="Picture 5" descr="Different sizes of piggybanks in pastel colors">
            <a:extLst>
              <a:ext uri="{FF2B5EF4-FFF2-40B4-BE49-F238E27FC236}">
                <a16:creationId xmlns:a16="http://schemas.microsoft.com/office/drawing/2014/main" id="{A3E8656A-79AC-4996-B481-D2CF617D5A42}"/>
              </a:ext>
            </a:extLst>
          </p:cNvPr>
          <p:cNvPicPr>
            <a:picLocks noChangeAspect="1"/>
          </p:cNvPicPr>
          <p:nvPr/>
        </p:nvPicPr>
        <p:blipFill>
          <a:blip r:embed="rId2"/>
          <a:stretch>
            <a:fillRect/>
          </a:stretch>
        </p:blipFill>
        <p:spPr>
          <a:xfrm>
            <a:off x="6686023" y="2050968"/>
            <a:ext cx="4919976" cy="3279984"/>
          </a:xfrm>
          <a:prstGeom prst="rect">
            <a:avLst/>
          </a:prstGeom>
        </p:spPr>
      </p:pic>
    </p:spTree>
    <p:extLst>
      <p:ext uri="{BB962C8B-B14F-4D97-AF65-F5344CB8AC3E}">
        <p14:creationId xmlns:p14="http://schemas.microsoft.com/office/powerpoint/2010/main" val="1457515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57072-EEB2-43A9-AD4A-5296DF431062}"/>
              </a:ext>
            </a:extLst>
          </p:cNvPr>
          <p:cNvSpPr>
            <a:spLocks noGrp="1"/>
          </p:cNvSpPr>
          <p:nvPr>
            <p:ph type="title"/>
          </p:nvPr>
        </p:nvSpPr>
        <p:spPr/>
        <p:txBody>
          <a:bodyPr vert="horz" lIns="91440" tIns="45720" rIns="91440" bIns="45720" rtlCol="0" anchor="ctr">
            <a:normAutofit/>
          </a:bodyPr>
          <a:lstStyle/>
          <a:p>
            <a:pPr algn="l"/>
            <a:r>
              <a:rPr lang="en-US" sz="4400"/>
              <a:t>Important reminders</a:t>
            </a:r>
          </a:p>
        </p:txBody>
      </p:sp>
      <p:sp>
        <p:nvSpPr>
          <p:cNvPr id="3" name="Subtitle 2">
            <a:extLst>
              <a:ext uri="{FF2B5EF4-FFF2-40B4-BE49-F238E27FC236}">
                <a16:creationId xmlns:a16="http://schemas.microsoft.com/office/drawing/2014/main" id="{C0753351-D024-491B-B505-83CC33FEB89A}"/>
              </a:ext>
            </a:extLst>
          </p:cNvPr>
          <p:cNvSpPr>
            <a:spLocks noGrp="1"/>
          </p:cNvSpPr>
          <p:nvPr>
            <p:ph type="body" sz="half" idx="2"/>
          </p:nvPr>
        </p:nvSpPr>
        <p:spPr>
          <a:xfrm>
            <a:off x="6288928" y="1190625"/>
            <a:ext cx="5541121" cy="5238749"/>
          </a:xfrm>
        </p:spPr>
        <p:txBody>
          <a:bodyPr vert="horz" lIns="91440" tIns="45720" rIns="91440" bIns="45720" rtlCol="0">
            <a:normAutofit/>
          </a:bodyPr>
          <a:lstStyle/>
          <a:p>
            <a:pPr marL="342900" indent="-228600" algn="l">
              <a:buFont typeface="Arial" panose="020B0604020202020204" pitchFamily="34" charset="0"/>
              <a:buChar char="•"/>
            </a:pPr>
            <a:r>
              <a:rPr lang="en-US" sz="1600"/>
              <a:t>Resources are available on </a:t>
            </a:r>
            <a:r>
              <a:rPr lang="en-US" sz="1600" b="1">
                <a:solidFill>
                  <a:schemeClr val="accent2">
                    <a:lumMod val="75000"/>
                  </a:schemeClr>
                </a:solidFill>
                <a:hlinkClick r:id="rId2">
                  <a:extLst>
                    <a:ext uri="{A12FA001-AC4F-418D-AE19-62706E023703}">
                      <ahyp:hlinkClr xmlns:ahyp="http://schemas.microsoft.com/office/drawing/2018/hyperlinkcolor" val="tx"/>
                    </a:ext>
                  </a:extLst>
                </a:hlinkClick>
              </a:rPr>
              <a:t>OD Website</a:t>
            </a:r>
            <a:endParaRPr lang="en-US" sz="1600" b="1">
              <a:solidFill>
                <a:schemeClr val="accent2">
                  <a:lumMod val="75000"/>
                </a:schemeClr>
              </a:solidFill>
            </a:endParaRPr>
          </a:p>
          <a:p>
            <a:pPr marL="342900" indent="-228600" algn="l">
              <a:buFont typeface="Arial" panose="020B0604020202020204" pitchFamily="34" charset="0"/>
              <a:buChar char="•"/>
            </a:pPr>
            <a:r>
              <a:rPr lang="en-US" sz="1600"/>
              <a:t>For the quickest response, send all questions to </a:t>
            </a:r>
            <a:r>
              <a:rPr lang="en-US" sz="1600">
                <a:solidFill>
                  <a:schemeClr val="accent2">
                    <a:lumMod val="75000"/>
                  </a:schemeClr>
                </a:solidFill>
                <a:hlinkClick r:id="rId3">
                  <a:extLst>
                    <a:ext uri="{A12FA001-AC4F-418D-AE19-62706E023703}">
                      <ahyp:hlinkClr xmlns:ahyp="http://schemas.microsoft.com/office/drawing/2018/hyperlinkcolor" val="tx"/>
                    </a:ext>
                  </a:extLst>
                </a:hlinkClick>
              </a:rPr>
              <a:t>msue.vend@msu.edu</a:t>
            </a:r>
            <a:r>
              <a:rPr lang="en-US" sz="1600">
                <a:solidFill>
                  <a:schemeClr val="accent2">
                    <a:lumMod val="75000"/>
                  </a:schemeClr>
                </a:solidFill>
              </a:rPr>
              <a:t> </a:t>
            </a:r>
          </a:p>
          <a:p>
            <a:pPr marL="342900" indent="-228600" algn="l">
              <a:buFont typeface="Arial" panose="020B0604020202020204" pitchFamily="34" charset="0"/>
              <a:buChar char="•"/>
            </a:pPr>
            <a:r>
              <a:rPr lang="en-US" sz="1600"/>
              <a:t>ALWAYS ask questions or ask for help if something doesn’t seem right or if you’re unsure of how to handle a situation.</a:t>
            </a:r>
          </a:p>
          <a:p>
            <a:pPr marL="342900" indent="-228600" algn="l">
              <a:buFont typeface="Arial" panose="020B0604020202020204" pitchFamily="34" charset="0"/>
              <a:buChar char="•"/>
            </a:pPr>
            <a:r>
              <a:rPr lang="en-US" sz="1600"/>
              <a:t>Create calendar appointments to block off time for preparing deposits to prevent delays.</a:t>
            </a:r>
          </a:p>
          <a:p>
            <a:pPr marL="342900" indent="-228600" algn="l">
              <a:buFont typeface="Arial" panose="020B0604020202020204" pitchFamily="34" charset="0"/>
              <a:buChar char="•"/>
            </a:pPr>
            <a:r>
              <a:rPr lang="en-US" sz="1600"/>
              <a:t>Deposit reporting periods will never be anything different from:</a:t>
            </a:r>
          </a:p>
          <a:p>
            <a:pPr marL="800100" lvl="1" indent="-228600">
              <a:buFont typeface="Arial" panose="020B0604020202020204" pitchFamily="34" charset="0"/>
              <a:buChar char="•"/>
            </a:pPr>
            <a:r>
              <a:rPr lang="en-US" sz="1400">
                <a:solidFill>
                  <a:schemeClr val="accent2">
                    <a:lumMod val="75000"/>
                  </a:schemeClr>
                </a:solidFill>
              </a:rPr>
              <a:t>1</a:t>
            </a:r>
            <a:r>
              <a:rPr lang="en-US" sz="1400" baseline="30000">
                <a:solidFill>
                  <a:schemeClr val="accent2">
                    <a:lumMod val="75000"/>
                  </a:schemeClr>
                </a:solidFill>
              </a:rPr>
              <a:t>st</a:t>
            </a:r>
            <a:r>
              <a:rPr lang="en-US" sz="1400">
                <a:solidFill>
                  <a:schemeClr val="accent2">
                    <a:lumMod val="75000"/>
                  </a:schemeClr>
                </a:solidFill>
              </a:rPr>
              <a:t> – 15</a:t>
            </a:r>
            <a:r>
              <a:rPr lang="en-US" sz="1400" baseline="30000">
                <a:solidFill>
                  <a:schemeClr val="accent2">
                    <a:lumMod val="75000"/>
                  </a:schemeClr>
                </a:solidFill>
              </a:rPr>
              <a:t>th</a:t>
            </a:r>
          </a:p>
          <a:p>
            <a:pPr marL="800100" lvl="1" indent="-228600">
              <a:buFont typeface="Arial" panose="020B0604020202020204" pitchFamily="34" charset="0"/>
              <a:buChar char="•"/>
            </a:pPr>
            <a:r>
              <a:rPr lang="en-US" sz="1400">
                <a:solidFill>
                  <a:schemeClr val="accent2">
                    <a:lumMod val="75000"/>
                  </a:schemeClr>
                </a:solidFill>
              </a:rPr>
              <a:t>16</a:t>
            </a:r>
            <a:r>
              <a:rPr lang="en-US" sz="1400" baseline="30000">
                <a:solidFill>
                  <a:schemeClr val="accent2">
                    <a:lumMod val="75000"/>
                  </a:schemeClr>
                </a:solidFill>
              </a:rPr>
              <a:t>th</a:t>
            </a:r>
            <a:r>
              <a:rPr lang="en-US" sz="1400">
                <a:solidFill>
                  <a:schemeClr val="accent2">
                    <a:lumMod val="75000"/>
                  </a:schemeClr>
                </a:solidFill>
              </a:rPr>
              <a:t> – end of the month</a:t>
            </a:r>
          </a:p>
          <a:p>
            <a:pPr marL="342900" indent="-228600" algn="l">
              <a:buFont typeface="Arial" panose="020B0604020202020204" pitchFamily="34" charset="0"/>
              <a:buChar char="•"/>
            </a:pPr>
            <a:r>
              <a:rPr lang="en-US" sz="1600"/>
              <a:t>Deposits containing </a:t>
            </a:r>
            <a:r>
              <a:rPr lang="en-US" sz="1600" b="1" u="sng"/>
              <a:t>NO SALES </a:t>
            </a:r>
            <a:r>
              <a:rPr lang="en-US" sz="1600"/>
              <a:t>or </a:t>
            </a:r>
            <a:r>
              <a:rPr lang="en-US" sz="1600" b="1" u="sng"/>
              <a:t>ONLY credit card sales </a:t>
            </a:r>
            <a:r>
              <a:rPr lang="en-US" sz="1600"/>
              <a:t>can be emailed to </a:t>
            </a:r>
            <a:r>
              <a:rPr lang="en-US" sz="1600">
                <a:hlinkClick r:id="rId3"/>
              </a:rPr>
              <a:t>msue.vend@msu.edu</a:t>
            </a:r>
            <a:r>
              <a:rPr lang="en-US" sz="1600"/>
              <a:t> </a:t>
            </a:r>
          </a:p>
          <a:p>
            <a:pPr marL="800100" lvl="1" indent="-228600" algn="l">
              <a:buFont typeface="Arial" panose="020B0604020202020204" pitchFamily="34" charset="0"/>
              <a:buChar char="•"/>
            </a:pPr>
            <a:r>
              <a:rPr lang="en-US" sz="1200"/>
              <a:t>In the subject line include County &amp; Date range.  </a:t>
            </a:r>
          </a:p>
          <a:p>
            <a:pPr marL="571500" lvl="1" algn="l"/>
            <a:r>
              <a:rPr lang="en-US" sz="1200"/>
              <a:t>	Example: Ingham 3/1 – 3/15/2022</a:t>
            </a:r>
          </a:p>
        </p:txBody>
      </p:sp>
      <p:pic>
        <p:nvPicPr>
          <p:cNvPr id="7" name="Picture 6" descr="Top view of a calendar with a red pen on top">
            <a:extLst>
              <a:ext uri="{FF2B5EF4-FFF2-40B4-BE49-F238E27FC236}">
                <a16:creationId xmlns:a16="http://schemas.microsoft.com/office/drawing/2014/main" id="{65DF01A5-A6F5-4EA3-93B5-25CB3F8CA590}"/>
              </a:ext>
            </a:extLst>
          </p:cNvPr>
          <p:cNvPicPr>
            <a:picLocks noChangeAspect="1"/>
          </p:cNvPicPr>
          <p:nvPr/>
        </p:nvPicPr>
        <p:blipFill>
          <a:blip r:embed="rId4"/>
          <a:stretch>
            <a:fillRect/>
          </a:stretch>
        </p:blipFill>
        <p:spPr>
          <a:xfrm>
            <a:off x="1082453" y="3495675"/>
            <a:ext cx="4038655" cy="2657474"/>
          </a:xfrm>
          <a:prstGeom prst="rect">
            <a:avLst/>
          </a:prstGeom>
        </p:spPr>
      </p:pic>
      <p:sp>
        <p:nvSpPr>
          <p:cNvPr id="4" name="Slide Number Placeholder 3">
            <a:extLst>
              <a:ext uri="{FF2B5EF4-FFF2-40B4-BE49-F238E27FC236}">
                <a16:creationId xmlns:a16="http://schemas.microsoft.com/office/drawing/2014/main" id="{9268E985-8D10-4C69-BF71-C63BD420A47C}"/>
              </a:ext>
            </a:extLst>
          </p:cNvPr>
          <p:cNvSpPr>
            <a:spLocks noGrp="1"/>
          </p:cNvSpPr>
          <p:nvPr>
            <p:ph type="sldNum" sz="quarter" idx="12"/>
          </p:nvPr>
        </p:nvSpPr>
        <p:spPr/>
        <p:txBody>
          <a:bodyPr/>
          <a:lstStyle/>
          <a:p>
            <a:fld id="{3A98EE3D-8CD1-4C3F-BD1C-C98C9596463C}" type="slidenum">
              <a:rPr lang="en-US" smtClean="0"/>
              <a:t>36</a:t>
            </a:fld>
            <a:endParaRPr lang="en-US"/>
          </a:p>
        </p:txBody>
      </p:sp>
    </p:spTree>
    <p:extLst>
      <p:ext uri="{BB962C8B-B14F-4D97-AF65-F5344CB8AC3E}">
        <p14:creationId xmlns:p14="http://schemas.microsoft.com/office/powerpoint/2010/main" val="3795700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C54B-ECD0-4683-A3F6-ED584967D720}"/>
              </a:ext>
            </a:extLst>
          </p:cNvPr>
          <p:cNvSpPr>
            <a:spLocks noGrp="1"/>
          </p:cNvSpPr>
          <p:nvPr>
            <p:ph type="title"/>
          </p:nvPr>
        </p:nvSpPr>
        <p:spPr/>
        <p:txBody>
          <a:bodyPr>
            <a:normAutofit/>
          </a:bodyPr>
          <a:lstStyle/>
          <a:p>
            <a:r>
              <a:rPr lang="en-US">
                <a:solidFill>
                  <a:srgbClr val="FFFFFF"/>
                </a:solidFill>
              </a:rPr>
              <a:t>Additional reminders</a:t>
            </a:r>
          </a:p>
        </p:txBody>
      </p:sp>
      <p:sp>
        <p:nvSpPr>
          <p:cNvPr id="3" name="Content Placeholder 2">
            <a:extLst>
              <a:ext uri="{FF2B5EF4-FFF2-40B4-BE49-F238E27FC236}">
                <a16:creationId xmlns:a16="http://schemas.microsoft.com/office/drawing/2014/main" id="{7921EAA8-FD3E-48D5-A6DE-FCCFF4329980}"/>
              </a:ext>
            </a:extLst>
          </p:cNvPr>
          <p:cNvSpPr>
            <a:spLocks noGrp="1"/>
          </p:cNvSpPr>
          <p:nvPr>
            <p:ph type="body" sz="half" idx="2"/>
          </p:nvPr>
        </p:nvSpPr>
        <p:spPr>
          <a:xfrm>
            <a:off x="4931521" y="409576"/>
            <a:ext cx="6448424" cy="5848349"/>
          </a:xfrm>
        </p:spPr>
        <p:txBody>
          <a:bodyPr anchor="t">
            <a:normAutofit lnSpcReduction="10000"/>
          </a:bodyPr>
          <a:lstStyle/>
          <a:p>
            <a:endParaRPr lang="en-US" sz="1800" cap="none"/>
          </a:p>
          <a:p>
            <a:endParaRPr lang="en-US" sz="1800" cap="none"/>
          </a:p>
          <a:p>
            <a:r>
              <a:rPr lang="en-US" sz="1800" cap="none"/>
              <a:t>Deposits need to be submitted in a timely manner.</a:t>
            </a:r>
          </a:p>
          <a:p>
            <a:r>
              <a:rPr lang="en-US" sz="1800" cap="none"/>
              <a:t>The manager should start preparing the deposit as soon as the reporting period has </a:t>
            </a:r>
            <a:r>
              <a:rPr lang="en-US" sz="1800" i="1" cap="none"/>
              <a:t>ended</a:t>
            </a:r>
            <a:r>
              <a:rPr lang="en-US" sz="1800" cap="none"/>
              <a:t>.</a:t>
            </a:r>
          </a:p>
          <a:p>
            <a:pPr lvl="1"/>
            <a:r>
              <a:rPr lang="en-US" sz="1800"/>
              <a:t>Not before reporting period has ended.</a:t>
            </a:r>
          </a:p>
          <a:p>
            <a:pPr lvl="1"/>
            <a:r>
              <a:rPr lang="en-US" sz="1800"/>
              <a:t>Example: today’s date is 3/14/22, I can’t start working on the deposit for 3/1 – 3/15/22 until 3/16/22.</a:t>
            </a:r>
          </a:p>
          <a:p>
            <a:r>
              <a:rPr lang="en-US" sz="1800" cap="none"/>
              <a:t>Preparing the deposits are another tool used to verify money you have on hand with what the register is reporting. It’s an auditing feature and needs to be accurate.</a:t>
            </a:r>
          </a:p>
          <a:p>
            <a:r>
              <a:rPr lang="en-US" sz="1800" cap="none"/>
              <a:t>All deposit reports must match </a:t>
            </a:r>
            <a:r>
              <a:rPr lang="en-US" sz="1800" u="sng" cap="none"/>
              <a:t>exactly</a:t>
            </a:r>
            <a:r>
              <a:rPr lang="en-US" sz="1800" cap="none"/>
              <a:t> to money (cash/check/credit card)on hand in order to be submitted.  </a:t>
            </a:r>
          </a:p>
          <a:p>
            <a:r>
              <a:rPr lang="en-US" sz="1800" cap="none"/>
              <a:t>If there are errors or the amounts do not match, then you’ll need to investigate before submitting. Contact </a:t>
            </a:r>
            <a:r>
              <a:rPr lang="en-US" sz="1800" cap="none" err="1">
                <a:hlinkClick r:id="rId2"/>
              </a:rPr>
              <a:t>msue.Vend@msu.Edu</a:t>
            </a:r>
            <a:r>
              <a:rPr lang="en-US" sz="1800" cap="none"/>
              <a:t> if you need help.</a:t>
            </a:r>
          </a:p>
          <a:p>
            <a:endParaRPr lang="en-US" sz="700" cap="none"/>
          </a:p>
        </p:txBody>
      </p:sp>
      <p:sp>
        <p:nvSpPr>
          <p:cNvPr id="4" name="Slide Number Placeholder 3">
            <a:extLst>
              <a:ext uri="{FF2B5EF4-FFF2-40B4-BE49-F238E27FC236}">
                <a16:creationId xmlns:a16="http://schemas.microsoft.com/office/drawing/2014/main" id="{518B5295-2FBB-4A8B-8D1C-C366D23BF223}"/>
              </a:ext>
            </a:extLst>
          </p:cNvPr>
          <p:cNvSpPr>
            <a:spLocks noGrp="1"/>
          </p:cNvSpPr>
          <p:nvPr>
            <p:ph type="sldNum" sz="quarter" idx="12"/>
          </p:nvPr>
        </p:nvSpPr>
        <p:spPr/>
        <p:txBody>
          <a:bodyPr/>
          <a:lstStyle/>
          <a:p>
            <a:fld id="{3A98EE3D-8CD1-4C3F-BD1C-C98C9596463C}" type="slidenum">
              <a:rPr lang="en-US" smtClean="0"/>
              <a:pPr/>
              <a:t>37</a:t>
            </a:fld>
            <a:endParaRPr lang="en-US"/>
          </a:p>
        </p:txBody>
      </p:sp>
    </p:spTree>
    <p:extLst>
      <p:ext uri="{BB962C8B-B14F-4D97-AF65-F5344CB8AC3E}">
        <p14:creationId xmlns:p14="http://schemas.microsoft.com/office/powerpoint/2010/main" val="1229512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A098A-91E2-4DBC-9B6A-277AC556C83E}"/>
              </a:ext>
            </a:extLst>
          </p:cNvPr>
          <p:cNvSpPr>
            <a:spLocks noGrp="1"/>
          </p:cNvSpPr>
          <p:nvPr>
            <p:ph type="title"/>
          </p:nvPr>
        </p:nvSpPr>
        <p:spPr>
          <a:xfrm>
            <a:off x="2051298" y="1010948"/>
            <a:ext cx="6765913" cy="1663995"/>
          </a:xfrm>
        </p:spPr>
        <p:txBody>
          <a:bodyPr vert="horz" lIns="91440" tIns="45720" rIns="91440" bIns="45720" rtlCol="0" anchor="t">
            <a:normAutofit/>
          </a:bodyPr>
          <a:lstStyle/>
          <a:p>
            <a:pPr algn="ctr"/>
            <a:r>
              <a:rPr lang="en-US" sz="2400">
                <a:solidFill>
                  <a:srgbClr val="FFFFFF"/>
                </a:solidFill>
              </a:rPr>
              <a:t>This is an example of a tracking sheet I maintain to identify deposits in each county</a:t>
            </a:r>
          </a:p>
        </p:txBody>
      </p:sp>
      <p:pic>
        <p:nvPicPr>
          <p:cNvPr id="6" name="Picture 5">
            <a:extLst>
              <a:ext uri="{FF2B5EF4-FFF2-40B4-BE49-F238E27FC236}">
                <a16:creationId xmlns:a16="http://schemas.microsoft.com/office/drawing/2014/main" id="{7DE0222E-2470-4256-A71A-91A9B423599D}"/>
              </a:ext>
            </a:extLst>
          </p:cNvPr>
          <p:cNvPicPr>
            <a:picLocks noChangeAspect="1"/>
          </p:cNvPicPr>
          <p:nvPr/>
        </p:nvPicPr>
        <p:blipFill rotWithShape="1">
          <a:blip r:embed="rId2"/>
          <a:srcRect l="1374" t="2502" r="2110" b="20382"/>
          <a:stretch/>
        </p:blipFill>
        <p:spPr>
          <a:xfrm>
            <a:off x="661536" y="2400016"/>
            <a:ext cx="7316585" cy="3975236"/>
          </a:xfrm>
          <a:prstGeom prst="rect">
            <a:avLst/>
          </a:prstGeom>
        </p:spPr>
      </p:pic>
      <p:sp>
        <p:nvSpPr>
          <p:cNvPr id="7" name="TextBox 6">
            <a:extLst>
              <a:ext uri="{FF2B5EF4-FFF2-40B4-BE49-F238E27FC236}">
                <a16:creationId xmlns:a16="http://schemas.microsoft.com/office/drawing/2014/main" id="{59B16845-F4B2-47A0-A6C1-1309A5BC86D3}"/>
              </a:ext>
            </a:extLst>
          </p:cNvPr>
          <p:cNvSpPr txBox="1"/>
          <p:nvPr/>
        </p:nvSpPr>
        <p:spPr>
          <a:xfrm>
            <a:off x="8079120" y="1547037"/>
            <a:ext cx="4112880" cy="5310963"/>
          </a:xfrm>
          <a:prstGeom prst="rect">
            <a:avLst/>
          </a:prstGeom>
        </p:spPr>
        <p:txBody>
          <a:bodyPr vert="horz" lIns="91440" tIns="45720" rIns="91440" bIns="45720" rtlCol="0" anchor="ctr">
            <a:normAutofit/>
          </a:bodyPr>
          <a:lstStyle/>
          <a:p>
            <a:pPr>
              <a:lnSpc>
                <a:spcPct val="90000"/>
              </a:lnSpc>
              <a:spcAft>
                <a:spcPts val="600"/>
              </a:spcAft>
            </a:pPr>
            <a:r>
              <a:rPr lang="en-US" sz="2000">
                <a:solidFill>
                  <a:srgbClr val="595959"/>
                </a:solidFill>
              </a:rPr>
              <a:t>How do you know the status of deposits submitted for your county office?</a:t>
            </a:r>
          </a:p>
          <a:p>
            <a:pPr indent="-228600">
              <a:lnSpc>
                <a:spcPct val="90000"/>
              </a:lnSpc>
              <a:spcAft>
                <a:spcPts val="600"/>
              </a:spcAft>
              <a:buFont typeface="Arial" panose="020B0604020202020204" pitchFamily="34" charset="0"/>
              <a:buChar char="•"/>
            </a:pPr>
            <a:endParaRPr lang="en-US" sz="2000">
              <a:solidFill>
                <a:srgbClr val="595959"/>
              </a:solidFill>
            </a:endParaRPr>
          </a:p>
          <a:p>
            <a:pPr indent="-228600">
              <a:lnSpc>
                <a:spcPct val="90000"/>
              </a:lnSpc>
              <a:spcAft>
                <a:spcPts val="600"/>
              </a:spcAft>
              <a:buFont typeface="Arial" panose="020B0604020202020204" pitchFamily="34" charset="0"/>
              <a:buChar char="•"/>
            </a:pPr>
            <a:r>
              <a:rPr lang="en-US" sz="2000">
                <a:solidFill>
                  <a:srgbClr val="595959"/>
                </a:solidFill>
              </a:rPr>
              <a:t>What keeps you organized?</a:t>
            </a:r>
          </a:p>
          <a:p>
            <a:pPr indent="-228600">
              <a:lnSpc>
                <a:spcPct val="90000"/>
              </a:lnSpc>
              <a:spcAft>
                <a:spcPts val="600"/>
              </a:spcAft>
              <a:buFont typeface="Arial" panose="020B0604020202020204" pitchFamily="34" charset="0"/>
              <a:buChar char="•"/>
            </a:pPr>
            <a:r>
              <a:rPr lang="en-US" sz="2000">
                <a:solidFill>
                  <a:srgbClr val="595959"/>
                </a:solidFill>
              </a:rPr>
              <a:t>What does your district do?</a:t>
            </a:r>
          </a:p>
          <a:p>
            <a:pPr indent="-228600">
              <a:lnSpc>
                <a:spcPct val="90000"/>
              </a:lnSpc>
              <a:spcAft>
                <a:spcPts val="600"/>
              </a:spcAft>
              <a:buFont typeface="Arial" panose="020B0604020202020204" pitchFamily="34" charset="0"/>
              <a:buChar char="•"/>
            </a:pPr>
            <a:r>
              <a:rPr lang="en-US" sz="2000">
                <a:solidFill>
                  <a:srgbClr val="595959"/>
                </a:solidFill>
              </a:rPr>
              <a:t>Collaborate with others to    	find useful tips/tricks.</a:t>
            </a:r>
          </a:p>
          <a:p>
            <a:pPr indent="-228600">
              <a:lnSpc>
                <a:spcPct val="90000"/>
              </a:lnSpc>
              <a:spcAft>
                <a:spcPts val="600"/>
              </a:spcAft>
              <a:buFont typeface="Arial" panose="020B0604020202020204" pitchFamily="34" charset="0"/>
              <a:buChar char="•"/>
            </a:pPr>
            <a:r>
              <a:rPr lang="en-US" sz="2000">
                <a:solidFill>
                  <a:srgbClr val="595959"/>
                </a:solidFill>
              </a:rPr>
              <a:t>Consider maintaining a share drive to submit and store reports.</a:t>
            </a:r>
          </a:p>
        </p:txBody>
      </p:sp>
      <p:sp>
        <p:nvSpPr>
          <p:cNvPr id="3" name="Slide Number Placeholder 2">
            <a:extLst>
              <a:ext uri="{FF2B5EF4-FFF2-40B4-BE49-F238E27FC236}">
                <a16:creationId xmlns:a16="http://schemas.microsoft.com/office/drawing/2014/main" id="{65517DB1-959E-43AE-843A-9FB59E1E3F26}"/>
              </a:ext>
            </a:extLst>
          </p:cNvPr>
          <p:cNvSpPr>
            <a:spLocks noGrp="1"/>
          </p:cNvSpPr>
          <p:nvPr>
            <p:ph type="sldNum" sz="quarter" idx="12"/>
          </p:nvPr>
        </p:nvSpPr>
        <p:spPr/>
        <p:txBody>
          <a:bodyPr/>
          <a:lstStyle/>
          <a:p>
            <a:fld id="{3A98EE3D-8CD1-4C3F-BD1C-C98C9596463C}" type="slidenum">
              <a:rPr lang="en-US" smtClean="0"/>
              <a:t>38</a:t>
            </a:fld>
            <a:endParaRPr lang="en-US"/>
          </a:p>
        </p:txBody>
      </p:sp>
    </p:spTree>
    <p:extLst>
      <p:ext uri="{BB962C8B-B14F-4D97-AF65-F5344CB8AC3E}">
        <p14:creationId xmlns:p14="http://schemas.microsoft.com/office/powerpoint/2010/main" val="241341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BE871-318C-4814-A231-F31D9E75C353}"/>
              </a:ext>
            </a:extLst>
          </p:cNvPr>
          <p:cNvSpPr>
            <a:spLocks noGrp="1"/>
          </p:cNvSpPr>
          <p:nvPr>
            <p:ph type="title"/>
          </p:nvPr>
        </p:nvSpPr>
        <p:spPr/>
        <p:txBody>
          <a:bodyPr anchor="ctr">
            <a:normAutofit fontScale="90000"/>
          </a:bodyPr>
          <a:lstStyle/>
          <a:p>
            <a:r>
              <a:rPr lang="en-US" sz="3300" b="1">
                <a:solidFill>
                  <a:srgbClr val="FFFFFF"/>
                </a:solidFill>
              </a:rPr>
              <a:t>DEPOSIT REPORTS: </a:t>
            </a:r>
            <a:br>
              <a:rPr lang="en-US" sz="3300" b="1">
                <a:solidFill>
                  <a:srgbClr val="FFFFFF"/>
                </a:solidFill>
              </a:rPr>
            </a:br>
            <a:br>
              <a:rPr lang="en-US" sz="3300">
                <a:solidFill>
                  <a:srgbClr val="FFFFFF"/>
                </a:solidFill>
              </a:rPr>
            </a:br>
            <a:r>
              <a:rPr lang="en-US" sz="2800">
                <a:solidFill>
                  <a:srgbClr val="FFFFFF"/>
                </a:solidFill>
              </a:rPr>
              <a:t>3 reports &amp; why they are needed.</a:t>
            </a:r>
            <a:endParaRPr lang="en-US" sz="3300">
              <a:solidFill>
                <a:srgbClr val="FFFFFF"/>
              </a:solidFill>
            </a:endParaRPr>
          </a:p>
        </p:txBody>
      </p:sp>
      <p:graphicFrame>
        <p:nvGraphicFramePr>
          <p:cNvPr id="5" name="Content Placeholder 2">
            <a:extLst>
              <a:ext uri="{FF2B5EF4-FFF2-40B4-BE49-F238E27FC236}">
                <a16:creationId xmlns:a16="http://schemas.microsoft.com/office/drawing/2014/main" id="{FD73E718-F8D7-B7CB-59F0-21BF7D2D532F}"/>
              </a:ext>
            </a:extLst>
          </p:cNvPr>
          <p:cNvGraphicFramePr>
            <a:graphicFrameLocks noGrp="1"/>
          </p:cNvGraphicFramePr>
          <p:nvPr>
            <p:ph type="pic" idx="1"/>
            <p:extLst>
              <p:ext uri="{D42A27DB-BD31-4B8C-83A1-F6EECF244321}">
                <p14:modId xmlns:p14="http://schemas.microsoft.com/office/powerpoint/2010/main" val="1322725181"/>
              </p:ext>
            </p:extLst>
          </p:nvPr>
        </p:nvGraphicFramePr>
        <p:xfrm>
          <a:off x="6257924" y="1342571"/>
          <a:ext cx="5619751" cy="5219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22A660E9-AAF1-4029-91DF-C3538A996BCB}"/>
              </a:ext>
            </a:extLst>
          </p:cNvPr>
          <p:cNvSpPr>
            <a:spLocks noGrp="1"/>
          </p:cNvSpPr>
          <p:nvPr>
            <p:ph type="sldNum" sz="quarter" idx="12"/>
          </p:nvPr>
        </p:nvSpPr>
        <p:spPr/>
        <p:txBody>
          <a:bodyPr/>
          <a:lstStyle/>
          <a:p>
            <a:fld id="{3A98EE3D-8CD1-4C3F-BD1C-C98C9596463C}" type="slidenum">
              <a:rPr lang="en-US" smtClean="0"/>
              <a:t>39</a:t>
            </a:fld>
            <a:endParaRPr lang="en-US"/>
          </a:p>
        </p:txBody>
      </p:sp>
    </p:spTree>
    <p:extLst>
      <p:ext uri="{BB962C8B-B14F-4D97-AF65-F5344CB8AC3E}">
        <p14:creationId xmlns:p14="http://schemas.microsoft.com/office/powerpoint/2010/main" val="1228648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E40CD-5070-4F5F-B747-6CECA0A45FDF}"/>
              </a:ext>
            </a:extLst>
          </p:cNvPr>
          <p:cNvSpPr>
            <a:spLocks noGrp="1"/>
          </p:cNvSpPr>
          <p:nvPr>
            <p:ph type="title"/>
          </p:nvPr>
        </p:nvSpPr>
        <p:spPr/>
        <p:txBody>
          <a:bodyPr/>
          <a:lstStyle/>
          <a:p>
            <a:r>
              <a:rPr lang="en-US"/>
              <a:t>What is Lightspeed?</a:t>
            </a:r>
          </a:p>
        </p:txBody>
      </p:sp>
      <p:sp>
        <p:nvSpPr>
          <p:cNvPr id="3" name="Text Placeholder 2">
            <a:extLst>
              <a:ext uri="{FF2B5EF4-FFF2-40B4-BE49-F238E27FC236}">
                <a16:creationId xmlns:a16="http://schemas.microsoft.com/office/drawing/2014/main" id="{D91AE8A6-C970-4093-B004-78FB38D3088F}"/>
              </a:ext>
            </a:extLst>
          </p:cNvPr>
          <p:cNvSpPr>
            <a:spLocks noGrp="1"/>
          </p:cNvSpPr>
          <p:nvPr>
            <p:ph type="body" sz="half" idx="4294967295"/>
          </p:nvPr>
        </p:nvSpPr>
        <p:spPr>
          <a:xfrm>
            <a:off x="87363" y="2319096"/>
            <a:ext cx="10858500" cy="4415079"/>
          </a:xfrm>
        </p:spPr>
        <p:txBody>
          <a:bodyPr>
            <a:normAutofit lnSpcReduction="10000"/>
          </a:bodyPr>
          <a:lstStyle/>
          <a:p>
            <a:r>
              <a:rPr lang="en-US"/>
              <a:t>Lightspeed, formerly known as VEND </a:t>
            </a:r>
            <a:r>
              <a:rPr lang="en-US" sz="1400"/>
              <a:t>(and likely to still be referred as VEND)</a:t>
            </a:r>
            <a:r>
              <a:rPr lang="en-US"/>
              <a:t> is an electronic, web-based point of sale &amp; retail management system that makes selling products to customers very easy.</a:t>
            </a:r>
          </a:p>
          <a:p>
            <a:r>
              <a:rPr lang="en-US"/>
              <a:t>We use this system because it allows us to have consistent pricing and an accurate way to record money received in each county office. Money collected is from selling products, registrations or collecting donations.  </a:t>
            </a:r>
          </a:p>
          <a:p>
            <a:r>
              <a:rPr lang="en-US"/>
              <a:t>Paper receipt books should only be used when collecting money off-site at a meeting- that way, the customer gets a receipt for the payment. If you’re in the extension office collecting money for a sale, the cash register must be used!</a:t>
            </a:r>
          </a:p>
          <a:p>
            <a:r>
              <a:rPr lang="en-US"/>
              <a:t>Most offices use an iPad and clover credit card.  Your office set up </a:t>
            </a:r>
            <a:r>
              <a:rPr lang="en-US" b="1" i="1">
                <a:solidFill>
                  <a:schemeClr val="accent2">
                    <a:lumMod val="75000"/>
                  </a:schemeClr>
                </a:solidFill>
              </a:rPr>
              <a:t>could</a:t>
            </a:r>
            <a:r>
              <a:rPr lang="en-US"/>
              <a:t> be different. When you experience problems with any equipment, please reach out to </a:t>
            </a:r>
            <a:r>
              <a:rPr lang="en-US">
                <a:solidFill>
                  <a:schemeClr val="accent2">
                    <a:lumMod val="75000"/>
                  </a:schemeClr>
                </a:solidFill>
                <a:hlinkClick r:id="rId2">
                  <a:extLst>
                    <a:ext uri="{A12FA001-AC4F-418D-AE19-62706E023703}">
                      <ahyp:hlinkClr xmlns:ahyp="http://schemas.microsoft.com/office/drawing/2018/hyperlinkcolor" val="tx"/>
                    </a:ext>
                  </a:extLst>
                </a:hlinkClick>
              </a:rPr>
              <a:t>msue.vend@msu.edu</a:t>
            </a:r>
            <a:r>
              <a:rPr lang="en-US">
                <a:solidFill>
                  <a:schemeClr val="accent2">
                    <a:lumMod val="75000"/>
                  </a:schemeClr>
                </a:solidFill>
              </a:rPr>
              <a:t> </a:t>
            </a:r>
          </a:p>
          <a:p>
            <a:r>
              <a:rPr lang="en-US"/>
              <a:t>Attention to detail is key when it comes to using this system.  The phrase garbage in, garbage out applies.  The quality of output is determined by the quality of input. </a:t>
            </a:r>
          </a:p>
          <a:p>
            <a:pPr marL="0" indent="0" algn="ctr">
              <a:buNone/>
            </a:pPr>
            <a:r>
              <a:rPr lang="en-US" sz="1400"/>
              <a:t>This system is </a:t>
            </a:r>
            <a:r>
              <a:rPr lang="en-US" sz="1400" b="1" i="1">
                <a:solidFill>
                  <a:schemeClr val="accent6">
                    <a:lumMod val="75000"/>
                  </a:schemeClr>
                </a:solidFill>
              </a:rPr>
              <a:t>not used </a:t>
            </a:r>
            <a:r>
              <a:rPr lang="en-US" sz="1400"/>
              <a:t>to record registration payments for </a:t>
            </a:r>
            <a:r>
              <a:rPr lang="en-US" sz="1400" u="sng">
                <a:solidFill>
                  <a:schemeClr val="accent1">
                    <a:lumMod val="60000"/>
                    <a:lumOff val="40000"/>
                  </a:schemeClr>
                </a:solidFill>
              </a:rPr>
              <a:t>Events Management </a:t>
            </a:r>
            <a:r>
              <a:rPr lang="en-US" sz="1400">
                <a:solidFill>
                  <a:srgbClr val="8F8F8F"/>
                </a:solidFill>
              </a:rPr>
              <a:t>. </a:t>
            </a:r>
            <a:endParaRPr lang="en-US" b="1">
              <a:solidFill>
                <a:schemeClr val="accent6">
                  <a:lumMod val="75000"/>
                </a:schemeClr>
              </a:solidFill>
            </a:endParaRPr>
          </a:p>
        </p:txBody>
      </p:sp>
      <p:pic>
        <p:nvPicPr>
          <p:cNvPr id="11" name="Picture 10">
            <a:extLst>
              <a:ext uri="{FF2B5EF4-FFF2-40B4-BE49-F238E27FC236}">
                <a16:creationId xmlns:a16="http://schemas.microsoft.com/office/drawing/2014/main" id="{B7046398-41FA-4830-AC64-C33831508D04}"/>
              </a:ext>
            </a:extLst>
          </p:cNvPr>
          <p:cNvPicPr>
            <a:picLocks noChangeAspect="1"/>
          </p:cNvPicPr>
          <p:nvPr/>
        </p:nvPicPr>
        <p:blipFill>
          <a:blip r:embed="rId3"/>
          <a:stretch>
            <a:fillRect/>
          </a:stretch>
        </p:blipFill>
        <p:spPr>
          <a:xfrm>
            <a:off x="7342189" y="1255857"/>
            <a:ext cx="2638425" cy="781050"/>
          </a:xfrm>
          <a:prstGeom prst="rect">
            <a:avLst/>
          </a:prstGeom>
        </p:spPr>
      </p:pic>
      <p:pic>
        <p:nvPicPr>
          <p:cNvPr id="14" name="Graphic 13" descr="Boy holding a sign">
            <a:extLst>
              <a:ext uri="{FF2B5EF4-FFF2-40B4-BE49-F238E27FC236}">
                <a16:creationId xmlns:a16="http://schemas.microsoft.com/office/drawing/2014/main" id="{37793012-301F-44FD-9D33-019D8486AE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0761990" y="3105150"/>
            <a:ext cx="1430010" cy="3362325"/>
          </a:xfrm>
          <a:prstGeom prst="rect">
            <a:avLst/>
          </a:prstGeom>
        </p:spPr>
      </p:pic>
      <p:sp>
        <p:nvSpPr>
          <p:cNvPr id="15" name="TextBox 14">
            <a:extLst>
              <a:ext uri="{FF2B5EF4-FFF2-40B4-BE49-F238E27FC236}">
                <a16:creationId xmlns:a16="http://schemas.microsoft.com/office/drawing/2014/main" id="{1D7E983B-EF66-4172-A913-4C718CEF6D9B}"/>
              </a:ext>
            </a:extLst>
          </p:cNvPr>
          <p:cNvSpPr txBox="1"/>
          <p:nvPr/>
        </p:nvSpPr>
        <p:spPr>
          <a:xfrm>
            <a:off x="10871527" y="3693634"/>
            <a:ext cx="1210935" cy="833001"/>
          </a:xfrm>
          <a:prstGeom prst="rect">
            <a:avLst/>
          </a:prstGeom>
          <a:noFill/>
        </p:spPr>
        <p:txBody>
          <a:bodyPr wrap="square" rtlCol="0">
            <a:spAutoFit/>
          </a:bodyPr>
          <a:lstStyle/>
          <a:p>
            <a:pPr algn="ctr"/>
            <a:r>
              <a:rPr lang="en-US" sz="1600">
                <a:solidFill>
                  <a:schemeClr val="accent2">
                    <a:lumMod val="75000"/>
                  </a:schemeClr>
                </a:solidFill>
              </a:rPr>
              <a:t>Pay close attention to details!</a:t>
            </a:r>
          </a:p>
        </p:txBody>
      </p:sp>
      <p:sp>
        <p:nvSpPr>
          <p:cNvPr id="4" name="Slide Number Placeholder 3">
            <a:extLst>
              <a:ext uri="{FF2B5EF4-FFF2-40B4-BE49-F238E27FC236}">
                <a16:creationId xmlns:a16="http://schemas.microsoft.com/office/drawing/2014/main" id="{43737EDC-87F0-41A4-A58B-FFCF26FC48F2}"/>
              </a:ext>
            </a:extLst>
          </p:cNvPr>
          <p:cNvSpPr>
            <a:spLocks noGrp="1"/>
          </p:cNvSpPr>
          <p:nvPr>
            <p:ph type="sldNum" sz="quarter" idx="12"/>
          </p:nvPr>
        </p:nvSpPr>
        <p:spPr/>
        <p:txBody>
          <a:bodyPr/>
          <a:lstStyle/>
          <a:p>
            <a:fld id="{3A98EE3D-8CD1-4C3F-BD1C-C98C9596463C}" type="slidenum">
              <a:rPr lang="en-US" smtClean="0"/>
              <a:t>4</a:t>
            </a:fld>
            <a:endParaRPr lang="en-US"/>
          </a:p>
        </p:txBody>
      </p:sp>
    </p:spTree>
    <p:extLst>
      <p:ext uri="{BB962C8B-B14F-4D97-AF65-F5344CB8AC3E}">
        <p14:creationId xmlns:p14="http://schemas.microsoft.com/office/powerpoint/2010/main" val="1951428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585FF-41C0-40DA-8A56-F5CF87CE20EE}"/>
              </a:ext>
            </a:extLst>
          </p:cNvPr>
          <p:cNvSpPr>
            <a:spLocks noGrp="1"/>
          </p:cNvSpPr>
          <p:nvPr>
            <p:ph type="title"/>
          </p:nvPr>
        </p:nvSpPr>
        <p:spPr>
          <a:xfrm>
            <a:off x="838200" y="171162"/>
            <a:ext cx="9372600" cy="2371148"/>
          </a:xfrm>
        </p:spPr>
        <p:txBody>
          <a:bodyPr vert="horz" lIns="91440" tIns="45720" rIns="91440" bIns="45720" rtlCol="0" anchor="ctr">
            <a:normAutofit/>
          </a:bodyPr>
          <a:lstStyle/>
          <a:p>
            <a:r>
              <a:rPr lang="en-US" sz="3200"/>
              <a:t>Formatting Printer setting</a:t>
            </a:r>
          </a:p>
        </p:txBody>
      </p:sp>
      <p:sp>
        <p:nvSpPr>
          <p:cNvPr id="5" name="TextBox 4">
            <a:extLst>
              <a:ext uri="{FF2B5EF4-FFF2-40B4-BE49-F238E27FC236}">
                <a16:creationId xmlns:a16="http://schemas.microsoft.com/office/drawing/2014/main" id="{AE4351C2-3A16-44A2-9C75-443FFAE88B14}"/>
              </a:ext>
            </a:extLst>
          </p:cNvPr>
          <p:cNvSpPr txBox="1"/>
          <p:nvPr/>
        </p:nvSpPr>
        <p:spPr>
          <a:xfrm>
            <a:off x="307223" y="2568977"/>
            <a:ext cx="2403302" cy="3108543"/>
          </a:xfrm>
          <a:prstGeom prst="rect">
            <a:avLst/>
          </a:prstGeom>
          <a:noFill/>
        </p:spPr>
        <p:txBody>
          <a:bodyPr wrap="square" rtlCol="0">
            <a:spAutoFit/>
          </a:bodyPr>
          <a:lstStyle/>
          <a:p>
            <a:pPr marL="285750" indent="-285750">
              <a:buFont typeface="Arial" panose="020B0604020202020204" pitchFamily="34" charset="0"/>
              <a:buChar char="•"/>
            </a:pPr>
            <a:r>
              <a:rPr lang="en-US" sz="1400"/>
              <a:t>Sometimes printed reports appear faint.</a:t>
            </a:r>
          </a:p>
          <a:p>
            <a:pPr marL="285750" indent="-285750">
              <a:buFont typeface="Arial" panose="020B0604020202020204" pitchFamily="34" charset="0"/>
              <a:buChar char="•"/>
            </a:pPr>
            <a:endParaRPr lang="en-US" sz="1400"/>
          </a:p>
          <a:p>
            <a:pPr marL="285750" indent="-285750">
              <a:buFont typeface="Arial" panose="020B0604020202020204" pitchFamily="34" charset="0"/>
              <a:buChar char="•"/>
            </a:pPr>
            <a:r>
              <a:rPr lang="en-US" sz="1400"/>
              <a:t>While they may be ok to read on paper, after they get scanned in, it’s difficult to read and sometimes illegible.  </a:t>
            </a:r>
          </a:p>
          <a:p>
            <a:pPr marL="285750" indent="-285750">
              <a:buFont typeface="Arial" panose="020B0604020202020204" pitchFamily="34" charset="0"/>
              <a:buChar char="•"/>
            </a:pPr>
            <a:endParaRPr lang="en-US" sz="1400"/>
          </a:p>
          <a:p>
            <a:pPr marL="285750" indent="-285750">
              <a:buFont typeface="Arial" panose="020B0604020202020204" pitchFamily="34" charset="0"/>
              <a:buChar char="•"/>
            </a:pPr>
            <a:r>
              <a:rPr lang="en-US" sz="1400"/>
              <a:t>Follow these simple steps to darken the filter line on the reports.</a:t>
            </a:r>
          </a:p>
        </p:txBody>
      </p:sp>
      <p:sp>
        <p:nvSpPr>
          <p:cNvPr id="4" name="TextBox 3">
            <a:extLst>
              <a:ext uri="{FF2B5EF4-FFF2-40B4-BE49-F238E27FC236}">
                <a16:creationId xmlns:a16="http://schemas.microsoft.com/office/drawing/2014/main" id="{1893DA2F-8B76-46CB-963B-F12C3393A64C}"/>
              </a:ext>
            </a:extLst>
          </p:cNvPr>
          <p:cNvSpPr txBox="1"/>
          <p:nvPr/>
        </p:nvSpPr>
        <p:spPr>
          <a:xfrm>
            <a:off x="3409950" y="2343006"/>
            <a:ext cx="4838700" cy="338554"/>
          </a:xfrm>
          <a:prstGeom prst="rect">
            <a:avLst/>
          </a:prstGeom>
          <a:noFill/>
        </p:spPr>
        <p:txBody>
          <a:bodyPr wrap="square" rtlCol="0">
            <a:spAutoFit/>
          </a:bodyPr>
          <a:lstStyle/>
          <a:p>
            <a:r>
              <a:rPr lang="en-US" sz="1600"/>
              <a:t>1. Go to print your reports</a:t>
            </a:r>
          </a:p>
        </p:txBody>
      </p:sp>
      <p:pic>
        <p:nvPicPr>
          <p:cNvPr id="8" name="Picture 7">
            <a:extLst>
              <a:ext uri="{FF2B5EF4-FFF2-40B4-BE49-F238E27FC236}">
                <a16:creationId xmlns:a16="http://schemas.microsoft.com/office/drawing/2014/main" id="{6B831952-6C1F-41C6-A921-0FAA56A89905}"/>
              </a:ext>
            </a:extLst>
          </p:cNvPr>
          <p:cNvPicPr>
            <a:picLocks noChangeAspect="1"/>
          </p:cNvPicPr>
          <p:nvPr/>
        </p:nvPicPr>
        <p:blipFill>
          <a:blip r:embed="rId2"/>
          <a:stretch>
            <a:fillRect/>
          </a:stretch>
        </p:blipFill>
        <p:spPr>
          <a:xfrm>
            <a:off x="8326205" y="650589"/>
            <a:ext cx="3236077" cy="2481282"/>
          </a:xfrm>
          <a:prstGeom prst="rect">
            <a:avLst/>
          </a:prstGeom>
        </p:spPr>
      </p:pic>
      <p:sp>
        <p:nvSpPr>
          <p:cNvPr id="9" name="TextBox 8">
            <a:extLst>
              <a:ext uri="{FF2B5EF4-FFF2-40B4-BE49-F238E27FC236}">
                <a16:creationId xmlns:a16="http://schemas.microsoft.com/office/drawing/2014/main" id="{F41F2D63-5F48-4E32-981E-9BB5DD92C3DD}"/>
              </a:ext>
            </a:extLst>
          </p:cNvPr>
          <p:cNvSpPr txBox="1"/>
          <p:nvPr/>
        </p:nvSpPr>
        <p:spPr>
          <a:xfrm>
            <a:off x="3409950" y="2821000"/>
            <a:ext cx="4139275" cy="584775"/>
          </a:xfrm>
          <a:prstGeom prst="rect">
            <a:avLst/>
          </a:prstGeom>
          <a:noFill/>
        </p:spPr>
        <p:txBody>
          <a:bodyPr wrap="none" rtlCol="0">
            <a:spAutoFit/>
          </a:bodyPr>
          <a:lstStyle/>
          <a:p>
            <a:r>
              <a:rPr lang="en-US" sz="1600"/>
              <a:t>2. Click more settings to expand options</a:t>
            </a:r>
          </a:p>
          <a:p>
            <a:endParaRPr lang="en-US" sz="1600"/>
          </a:p>
        </p:txBody>
      </p:sp>
      <p:sp>
        <p:nvSpPr>
          <p:cNvPr id="10" name="Arrow: Right 9">
            <a:extLst>
              <a:ext uri="{FF2B5EF4-FFF2-40B4-BE49-F238E27FC236}">
                <a16:creationId xmlns:a16="http://schemas.microsoft.com/office/drawing/2014/main" id="{2DA321F5-B635-4D31-9F68-5CCD54E77812}"/>
              </a:ext>
            </a:extLst>
          </p:cNvPr>
          <p:cNvSpPr/>
          <p:nvPr/>
        </p:nvSpPr>
        <p:spPr>
          <a:xfrm>
            <a:off x="10557928" y="2615019"/>
            <a:ext cx="524943"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4" name="Picture 13">
            <a:extLst>
              <a:ext uri="{FF2B5EF4-FFF2-40B4-BE49-F238E27FC236}">
                <a16:creationId xmlns:a16="http://schemas.microsoft.com/office/drawing/2014/main" id="{8DBCF4E2-405F-4ADD-B77F-437091A0872F}"/>
              </a:ext>
            </a:extLst>
          </p:cNvPr>
          <p:cNvPicPr>
            <a:picLocks noChangeAspect="1"/>
          </p:cNvPicPr>
          <p:nvPr/>
        </p:nvPicPr>
        <p:blipFill>
          <a:blip r:embed="rId3"/>
          <a:stretch>
            <a:fillRect/>
          </a:stretch>
        </p:blipFill>
        <p:spPr>
          <a:xfrm>
            <a:off x="8248650" y="3068727"/>
            <a:ext cx="3313632" cy="3827373"/>
          </a:xfrm>
          <a:prstGeom prst="rect">
            <a:avLst/>
          </a:prstGeom>
        </p:spPr>
      </p:pic>
      <p:sp>
        <p:nvSpPr>
          <p:cNvPr id="17" name="TextBox 16">
            <a:extLst>
              <a:ext uri="{FF2B5EF4-FFF2-40B4-BE49-F238E27FC236}">
                <a16:creationId xmlns:a16="http://schemas.microsoft.com/office/drawing/2014/main" id="{06ABF368-CD31-45D6-9356-DABE873C3B7A}"/>
              </a:ext>
            </a:extLst>
          </p:cNvPr>
          <p:cNvSpPr txBox="1"/>
          <p:nvPr/>
        </p:nvSpPr>
        <p:spPr>
          <a:xfrm>
            <a:off x="3409952" y="3252827"/>
            <a:ext cx="4714874" cy="1077218"/>
          </a:xfrm>
          <a:prstGeom prst="rect">
            <a:avLst/>
          </a:prstGeom>
          <a:noFill/>
        </p:spPr>
        <p:txBody>
          <a:bodyPr wrap="square" rtlCol="0">
            <a:spAutoFit/>
          </a:bodyPr>
          <a:lstStyle/>
          <a:p>
            <a:r>
              <a:rPr lang="en-US" sz="1600"/>
              <a:t>3. Check the background graphics box to turn the “register with CYI/DIR accounts much darker, which is easier to see when printed.</a:t>
            </a:r>
          </a:p>
          <a:p>
            <a:endParaRPr lang="en-US" sz="1600"/>
          </a:p>
        </p:txBody>
      </p:sp>
      <p:sp>
        <p:nvSpPr>
          <p:cNvPr id="18" name="Arrow: Right 17">
            <a:extLst>
              <a:ext uri="{FF2B5EF4-FFF2-40B4-BE49-F238E27FC236}">
                <a16:creationId xmlns:a16="http://schemas.microsoft.com/office/drawing/2014/main" id="{AF4909A6-B98F-490E-8ED8-98A05FC0B4BC}"/>
              </a:ext>
            </a:extLst>
          </p:cNvPr>
          <p:cNvSpPr/>
          <p:nvPr/>
        </p:nvSpPr>
        <p:spPr>
          <a:xfrm>
            <a:off x="9052978" y="5663019"/>
            <a:ext cx="524943"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TextBox 19">
            <a:extLst>
              <a:ext uri="{FF2B5EF4-FFF2-40B4-BE49-F238E27FC236}">
                <a16:creationId xmlns:a16="http://schemas.microsoft.com/office/drawing/2014/main" id="{DDE57DD7-E321-4ABB-AF44-73172835D62D}"/>
              </a:ext>
            </a:extLst>
          </p:cNvPr>
          <p:cNvSpPr txBox="1"/>
          <p:nvPr/>
        </p:nvSpPr>
        <p:spPr>
          <a:xfrm>
            <a:off x="3409952" y="4753020"/>
            <a:ext cx="4714874" cy="830997"/>
          </a:xfrm>
          <a:prstGeom prst="rect">
            <a:avLst/>
          </a:prstGeom>
          <a:noFill/>
        </p:spPr>
        <p:txBody>
          <a:bodyPr wrap="square" rtlCol="0">
            <a:spAutoFit/>
          </a:bodyPr>
          <a:lstStyle/>
          <a:p>
            <a:r>
              <a:rPr lang="en-US" sz="1600"/>
              <a:t>4. Adjusting the scale will make the font smaller/larger and could change the number of pages.</a:t>
            </a:r>
          </a:p>
        </p:txBody>
      </p:sp>
      <p:sp>
        <p:nvSpPr>
          <p:cNvPr id="21" name="Arrow: Right 20">
            <a:extLst>
              <a:ext uri="{FF2B5EF4-FFF2-40B4-BE49-F238E27FC236}">
                <a16:creationId xmlns:a16="http://schemas.microsoft.com/office/drawing/2014/main" id="{E4742A1D-03EF-411C-A360-4874E25029BC}"/>
              </a:ext>
            </a:extLst>
          </p:cNvPr>
          <p:cNvSpPr/>
          <p:nvPr/>
        </p:nvSpPr>
        <p:spPr>
          <a:xfrm>
            <a:off x="9052977" y="4876279"/>
            <a:ext cx="524943"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TextBox 15">
            <a:extLst>
              <a:ext uri="{FF2B5EF4-FFF2-40B4-BE49-F238E27FC236}">
                <a16:creationId xmlns:a16="http://schemas.microsoft.com/office/drawing/2014/main" id="{7E8D0E29-90ED-45A0-8B11-FB731092908A}"/>
              </a:ext>
            </a:extLst>
          </p:cNvPr>
          <p:cNvSpPr txBox="1"/>
          <p:nvPr/>
        </p:nvSpPr>
        <p:spPr>
          <a:xfrm>
            <a:off x="168290" y="6071803"/>
            <a:ext cx="8157915" cy="584775"/>
          </a:xfrm>
          <a:prstGeom prst="rect">
            <a:avLst/>
          </a:prstGeom>
          <a:noFill/>
        </p:spPr>
        <p:txBody>
          <a:bodyPr wrap="square" rtlCol="0">
            <a:spAutoFit/>
          </a:bodyPr>
          <a:lstStyle/>
          <a:p>
            <a:r>
              <a:rPr lang="en-US" sz="1600"/>
              <a:t>There are many people involved in auditing reports. Be mindful of copied/faxed reports and fix if they appear blurry or difficult to read.</a:t>
            </a:r>
          </a:p>
        </p:txBody>
      </p:sp>
      <p:pic>
        <p:nvPicPr>
          <p:cNvPr id="26" name="Picture 25">
            <a:extLst>
              <a:ext uri="{FF2B5EF4-FFF2-40B4-BE49-F238E27FC236}">
                <a16:creationId xmlns:a16="http://schemas.microsoft.com/office/drawing/2014/main" id="{6ADCCEBC-74C0-4C92-B17D-D73BEFCEDE63}"/>
              </a:ext>
            </a:extLst>
          </p:cNvPr>
          <p:cNvPicPr>
            <a:picLocks noChangeAspect="1"/>
          </p:cNvPicPr>
          <p:nvPr/>
        </p:nvPicPr>
        <p:blipFill>
          <a:blip r:embed="rId4"/>
          <a:stretch>
            <a:fillRect/>
          </a:stretch>
        </p:blipFill>
        <p:spPr>
          <a:xfrm>
            <a:off x="3748750" y="4123249"/>
            <a:ext cx="3800475" cy="504825"/>
          </a:xfrm>
          <a:prstGeom prst="rect">
            <a:avLst/>
          </a:prstGeom>
        </p:spPr>
      </p:pic>
      <p:sp>
        <p:nvSpPr>
          <p:cNvPr id="3" name="Slide Number Placeholder 2">
            <a:extLst>
              <a:ext uri="{FF2B5EF4-FFF2-40B4-BE49-F238E27FC236}">
                <a16:creationId xmlns:a16="http://schemas.microsoft.com/office/drawing/2014/main" id="{E7FF166B-DF5F-4025-A749-B2E4EE0504CA}"/>
              </a:ext>
            </a:extLst>
          </p:cNvPr>
          <p:cNvSpPr>
            <a:spLocks noGrp="1"/>
          </p:cNvSpPr>
          <p:nvPr>
            <p:ph type="sldNum" sz="quarter" idx="12"/>
          </p:nvPr>
        </p:nvSpPr>
        <p:spPr/>
        <p:txBody>
          <a:bodyPr/>
          <a:lstStyle/>
          <a:p>
            <a:fld id="{3A98EE3D-8CD1-4C3F-BD1C-C98C9596463C}" type="slidenum">
              <a:rPr lang="en-US" smtClean="0"/>
              <a:t>40</a:t>
            </a:fld>
            <a:endParaRPr lang="en-US"/>
          </a:p>
        </p:txBody>
      </p:sp>
    </p:spTree>
    <p:extLst>
      <p:ext uri="{BB962C8B-B14F-4D97-AF65-F5344CB8AC3E}">
        <p14:creationId xmlns:p14="http://schemas.microsoft.com/office/powerpoint/2010/main" val="328494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circle(in)">
                                      <p:cBhvr>
                                        <p:cTn id="48" dur="20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down)">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p:cTn id="58" dur="500" fill="hold"/>
                                        <p:tgtEl>
                                          <p:spTgt spid="21"/>
                                        </p:tgtEl>
                                        <p:attrNameLst>
                                          <p:attrName>ppt_w</p:attrName>
                                        </p:attrNameLst>
                                      </p:cBhvr>
                                      <p:tavLst>
                                        <p:tav tm="0">
                                          <p:val>
                                            <p:fltVal val="0"/>
                                          </p:val>
                                        </p:tav>
                                        <p:tav tm="100000">
                                          <p:val>
                                            <p:strVal val="#ppt_w"/>
                                          </p:val>
                                        </p:tav>
                                      </p:tavLst>
                                    </p:anim>
                                    <p:anim calcmode="lin" valueType="num">
                                      <p:cBhvr>
                                        <p:cTn id="59" dur="500" fill="hold"/>
                                        <p:tgtEl>
                                          <p:spTgt spid="21"/>
                                        </p:tgtEl>
                                        <p:attrNameLst>
                                          <p:attrName>ppt_h</p:attrName>
                                        </p:attrNameLst>
                                      </p:cBhvr>
                                      <p:tavLst>
                                        <p:tav tm="0">
                                          <p:val>
                                            <p:fltVal val="0"/>
                                          </p:val>
                                        </p:tav>
                                        <p:tav tm="100000">
                                          <p:val>
                                            <p:strVal val="#ppt_h"/>
                                          </p:val>
                                        </p:tav>
                                      </p:tavLst>
                                    </p:anim>
                                    <p:animEffect transition="in" filter="fade">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P spid="17" grpId="0"/>
      <p:bldP spid="18" grpId="0" animBg="1"/>
      <p:bldP spid="20" grpId="0"/>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5EAC-0C85-4472-9619-46188F260751}"/>
              </a:ext>
            </a:extLst>
          </p:cNvPr>
          <p:cNvSpPr>
            <a:spLocks noGrp="1"/>
          </p:cNvSpPr>
          <p:nvPr>
            <p:ph type="title"/>
          </p:nvPr>
        </p:nvSpPr>
        <p:spPr>
          <a:xfrm>
            <a:off x="1572658" y="0"/>
            <a:ext cx="9171541" cy="2047875"/>
          </a:xfrm>
        </p:spPr>
        <p:txBody>
          <a:bodyPr>
            <a:normAutofit/>
          </a:bodyPr>
          <a:lstStyle/>
          <a:p>
            <a:br>
              <a:rPr lang="en-US">
                <a:solidFill>
                  <a:srgbClr val="FFFFFF"/>
                </a:solidFill>
              </a:rPr>
            </a:br>
            <a:r>
              <a:rPr lang="en-US">
                <a:solidFill>
                  <a:srgbClr val="FFFFFF"/>
                </a:solidFill>
              </a:rPr>
              <a:t>Formatting Payments report</a:t>
            </a:r>
          </a:p>
        </p:txBody>
      </p:sp>
      <p:sp>
        <p:nvSpPr>
          <p:cNvPr id="3" name="Content Placeholder 2">
            <a:extLst>
              <a:ext uri="{FF2B5EF4-FFF2-40B4-BE49-F238E27FC236}">
                <a16:creationId xmlns:a16="http://schemas.microsoft.com/office/drawing/2014/main" id="{AEAB82B4-8164-48D4-BF11-9CF3D67772F8}"/>
              </a:ext>
            </a:extLst>
          </p:cNvPr>
          <p:cNvSpPr>
            <a:spLocks noGrp="1"/>
          </p:cNvSpPr>
          <p:nvPr>
            <p:ph idx="1"/>
          </p:nvPr>
        </p:nvSpPr>
        <p:spPr>
          <a:xfrm>
            <a:off x="457201" y="2505076"/>
            <a:ext cx="11420474" cy="3962400"/>
          </a:xfrm>
        </p:spPr>
        <p:txBody>
          <a:bodyPr anchor="ctr">
            <a:normAutofit/>
          </a:bodyPr>
          <a:lstStyle/>
          <a:p>
            <a:r>
              <a:rPr lang="en-US"/>
              <a:t>Report type: “Payment type”</a:t>
            </a:r>
          </a:p>
          <a:p>
            <a:r>
              <a:rPr lang="en-US"/>
              <a:t>Measure : “Amount”</a:t>
            </a:r>
          </a:p>
          <a:p>
            <a:r>
              <a:rPr lang="en-US"/>
              <a:t>Date range : “Specify dates” select approved From &amp; To date range, then click apply</a:t>
            </a:r>
          </a:p>
          <a:p>
            <a:r>
              <a:rPr lang="en-US"/>
              <a:t>More Filter: click, type: </a:t>
            </a:r>
          </a:p>
          <a:p>
            <a:pPr marL="0" indent="0">
              <a:buNone/>
            </a:pPr>
            <a:r>
              <a:rPr lang="en-US"/>
              <a:t>Calhoun DS100113 (CYI) DS100541 (DIR)</a:t>
            </a:r>
          </a:p>
          <a:p>
            <a:pPr lvl="1"/>
            <a:r>
              <a:rPr lang="en-US"/>
              <a:t>If this doesn’t pop up for you automatically, you may need to type out the full county name with account numbers like the example shows. </a:t>
            </a:r>
          </a:p>
          <a:p>
            <a:pPr lvl="1"/>
            <a:r>
              <a:rPr lang="en-US"/>
              <a:t>Each county has different DS numbers for CYI &amp; DIR.</a:t>
            </a:r>
          </a:p>
        </p:txBody>
      </p:sp>
      <p:sp>
        <p:nvSpPr>
          <p:cNvPr id="4" name="Slide Number Placeholder 3">
            <a:extLst>
              <a:ext uri="{FF2B5EF4-FFF2-40B4-BE49-F238E27FC236}">
                <a16:creationId xmlns:a16="http://schemas.microsoft.com/office/drawing/2014/main" id="{88A913E7-270C-4FDE-B239-A092AD95C02E}"/>
              </a:ext>
            </a:extLst>
          </p:cNvPr>
          <p:cNvSpPr>
            <a:spLocks noGrp="1"/>
          </p:cNvSpPr>
          <p:nvPr>
            <p:ph type="sldNum" sz="quarter" idx="12"/>
          </p:nvPr>
        </p:nvSpPr>
        <p:spPr/>
        <p:txBody>
          <a:bodyPr/>
          <a:lstStyle/>
          <a:p>
            <a:fld id="{3A98EE3D-8CD1-4C3F-BD1C-C98C9596463C}" type="slidenum">
              <a:rPr lang="en-US" smtClean="0"/>
              <a:t>41</a:t>
            </a:fld>
            <a:endParaRPr lang="en-US"/>
          </a:p>
        </p:txBody>
      </p:sp>
    </p:spTree>
    <p:extLst>
      <p:ext uri="{BB962C8B-B14F-4D97-AF65-F5344CB8AC3E}">
        <p14:creationId xmlns:p14="http://schemas.microsoft.com/office/powerpoint/2010/main" val="13010000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8D7B4-4D1B-4AB3-BB79-0D5E21B85B7E}"/>
              </a:ext>
            </a:extLst>
          </p:cNvPr>
          <p:cNvSpPr>
            <a:spLocks noGrp="1"/>
          </p:cNvSpPr>
          <p:nvPr>
            <p:ph type="title"/>
          </p:nvPr>
        </p:nvSpPr>
        <p:spPr>
          <a:xfrm>
            <a:off x="8006073" y="612775"/>
            <a:ext cx="2919101" cy="1325563"/>
          </a:xfrm>
        </p:spPr>
        <p:txBody>
          <a:bodyPr>
            <a:normAutofit fontScale="90000"/>
          </a:bodyPr>
          <a:lstStyle/>
          <a:p>
            <a:r>
              <a:rPr lang="en-US"/>
              <a:t>Payments report: Example</a:t>
            </a:r>
          </a:p>
        </p:txBody>
      </p:sp>
      <p:pic>
        <p:nvPicPr>
          <p:cNvPr id="5" name="Content Placeholder 4">
            <a:extLst>
              <a:ext uri="{FF2B5EF4-FFF2-40B4-BE49-F238E27FC236}">
                <a16:creationId xmlns:a16="http://schemas.microsoft.com/office/drawing/2014/main" id="{2CF05483-F76B-4F06-9CE8-54882A6089D1}"/>
              </a:ext>
            </a:extLst>
          </p:cNvPr>
          <p:cNvPicPr>
            <a:picLocks noGrp="1" noChangeAspect="1"/>
          </p:cNvPicPr>
          <p:nvPr>
            <p:ph idx="1"/>
          </p:nvPr>
        </p:nvPicPr>
        <p:blipFill>
          <a:blip r:embed="rId2"/>
          <a:stretch>
            <a:fillRect/>
          </a:stretch>
        </p:blipFill>
        <p:spPr>
          <a:xfrm>
            <a:off x="154377" y="168923"/>
            <a:ext cx="7571021" cy="6520154"/>
          </a:xfrm>
        </p:spPr>
      </p:pic>
      <p:sp>
        <p:nvSpPr>
          <p:cNvPr id="3" name="Slide Number Placeholder 2">
            <a:extLst>
              <a:ext uri="{FF2B5EF4-FFF2-40B4-BE49-F238E27FC236}">
                <a16:creationId xmlns:a16="http://schemas.microsoft.com/office/drawing/2014/main" id="{4FAB14BF-79B1-4EBD-AC02-7D13B1B3AE47}"/>
              </a:ext>
            </a:extLst>
          </p:cNvPr>
          <p:cNvSpPr>
            <a:spLocks noGrp="1"/>
          </p:cNvSpPr>
          <p:nvPr>
            <p:ph type="sldNum" sz="quarter" idx="12"/>
          </p:nvPr>
        </p:nvSpPr>
        <p:spPr/>
        <p:txBody>
          <a:bodyPr/>
          <a:lstStyle/>
          <a:p>
            <a:fld id="{3A98EE3D-8CD1-4C3F-BD1C-C98C9596463C}" type="slidenum">
              <a:rPr lang="en-US" smtClean="0"/>
              <a:t>42</a:t>
            </a:fld>
            <a:endParaRPr lang="en-US"/>
          </a:p>
        </p:txBody>
      </p:sp>
    </p:spTree>
    <p:extLst>
      <p:ext uri="{BB962C8B-B14F-4D97-AF65-F5344CB8AC3E}">
        <p14:creationId xmlns:p14="http://schemas.microsoft.com/office/powerpoint/2010/main" val="528259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EDBB91-CEA7-499D-9031-2297185FBBF4}"/>
              </a:ext>
            </a:extLst>
          </p:cNvPr>
          <p:cNvSpPr>
            <a:spLocks noGrp="1"/>
          </p:cNvSpPr>
          <p:nvPr>
            <p:ph idx="1"/>
          </p:nvPr>
        </p:nvSpPr>
        <p:spPr>
          <a:xfrm>
            <a:off x="577761" y="2211840"/>
            <a:ext cx="11036477" cy="3768997"/>
          </a:xfrm>
        </p:spPr>
        <p:txBody>
          <a:bodyPr anchor="ctr">
            <a:normAutofit/>
          </a:bodyPr>
          <a:lstStyle/>
          <a:p>
            <a:r>
              <a:rPr lang="en-US" dirty="0"/>
              <a:t>Report type: “Product”- shows account/sub account details</a:t>
            </a:r>
          </a:p>
          <a:p>
            <a:r>
              <a:rPr lang="en-US" dirty="0"/>
              <a:t>Measure : “Revenue”</a:t>
            </a:r>
          </a:p>
          <a:p>
            <a:r>
              <a:rPr lang="en-US" dirty="0"/>
              <a:t>Date range : “specify dates” select approved From &amp; To date range, then click apply</a:t>
            </a:r>
          </a:p>
          <a:p>
            <a:r>
              <a:rPr lang="en-US" dirty="0"/>
              <a:t>More Filter: click then type:  Calhoun DS100113 (CYI) DS100541 (DIR)</a:t>
            </a:r>
          </a:p>
          <a:p>
            <a:pPr lvl="1"/>
            <a:r>
              <a:rPr lang="en-US" sz="1800" dirty="0"/>
              <a:t>If this doesn’t pop up for you automatically, you may need to type out the full county name with account numbers like the example shows. </a:t>
            </a:r>
          </a:p>
          <a:p>
            <a:r>
              <a:rPr lang="en-US" dirty="0"/>
              <a:t>Format Results: Change: </a:t>
            </a:r>
            <a:r>
              <a:rPr lang="en-US"/>
              <a:t>By Outlet, </a:t>
            </a:r>
            <a:r>
              <a:rPr lang="en-US" dirty="0"/>
              <a:t>then apply</a:t>
            </a:r>
          </a:p>
          <a:p>
            <a:pPr marL="0" indent="0">
              <a:buNone/>
            </a:pPr>
            <a:endParaRPr lang="en-US" sz="1700" dirty="0"/>
          </a:p>
        </p:txBody>
      </p:sp>
      <p:sp>
        <p:nvSpPr>
          <p:cNvPr id="7" name="Title 1">
            <a:extLst>
              <a:ext uri="{FF2B5EF4-FFF2-40B4-BE49-F238E27FC236}">
                <a16:creationId xmlns:a16="http://schemas.microsoft.com/office/drawing/2014/main" id="{052A814D-8BD8-4B5B-A591-7F9BC6741221}"/>
              </a:ext>
            </a:extLst>
          </p:cNvPr>
          <p:cNvSpPr txBox="1">
            <a:spLocks/>
          </p:cNvSpPr>
          <p:nvPr/>
        </p:nvSpPr>
        <p:spPr bwMode="gray">
          <a:xfrm>
            <a:off x="1572658" y="0"/>
            <a:ext cx="9171541" cy="204787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en-US">
                <a:solidFill>
                  <a:srgbClr val="FFFFFF"/>
                </a:solidFill>
              </a:rPr>
            </a:br>
            <a:r>
              <a:rPr lang="en-US">
                <a:solidFill>
                  <a:srgbClr val="FFFFFF"/>
                </a:solidFill>
              </a:rPr>
              <a:t>Formatting Sales report</a:t>
            </a:r>
          </a:p>
        </p:txBody>
      </p:sp>
      <p:sp>
        <p:nvSpPr>
          <p:cNvPr id="4" name="Slide Number Placeholder 3">
            <a:extLst>
              <a:ext uri="{FF2B5EF4-FFF2-40B4-BE49-F238E27FC236}">
                <a16:creationId xmlns:a16="http://schemas.microsoft.com/office/drawing/2014/main" id="{88E6852C-BBB4-4011-B918-36E64F749253}"/>
              </a:ext>
            </a:extLst>
          </p:cNvPr>
          <p:cNvSpPr>
            <a:spLocks noGrp="1"/>
          </p:cNvSpPr>
          <p:nvPr>
            <p:ph type="sldNum" sz="quarter" idx="12"/>
          </p:nvPr>
        </p:nvSpPr>
        <p:spPr/>
        <p:txBody>
          <a:bodyPr/>
          <a:lstStyle/>
          <a:p>
            <a:fld id="{3A98EE3D-8CD1-4C3F-BD1C-C98C9596463C}" type="slidenum">
              <a:rPr lang="en-US" smtClean="0"/>
              <a:t>43</a:t>
            </a:fld>
            <a:endParaRPr lang="en-US"/>
          </a:p>
        </p:txBody>
      </p:sp>
      <p:sp>
        <p:nvSpPr>
          <p:cNvPr id="2" name="TextBox 1">
            <a:extLst>
              <a:ext uri="{FF2B5EF4-FFF2-40B4-BE49-F238E27FC236}">
                <a16:creationId xmlns:a16="http://schemas.microsoft.com/office/drawing/2014/main" id="{7C8E3866-F062-B81C-16D2-F523D06D5935}"/>
              </a:ext>
            </a:extLst>
          </p:cNvPr>
          <p:cNvSpPr txBox="1"/>
          <p:nvPr/>
        </p:nvSpPr>
        <p:spPr>
          <a:xfrm>
            <a:off x="908224" y="5453297"/>
            <a:ext cx="10282515" cy="1200329"/>
          </a:xfrm>
          <a:prstGeom prst="rect">
            <a:avLst/>
          </a:prstGeom>
          <a:noFill/>
        </p:spPr>
        <p:txBody>
          <a:bodyPr wrap="square" rtlCol="0">
            <a:spAutoFit/>
          </a:bodyPr>
          <a:lstStyle/>
          <a:p>
            <a:r>
              <a:rPr lang="en-US" b="1" i="1" u="sng">
                <a:solidFill>
                  <a:schemeClr val="accent2">
                    <a:lumMod val="75000"/>
                  </a:schemeClr>
                </a:solidFill>
              </a:rPr>
              <a:t>Update added 1/1/2023 </a:t>
            </a:r>
            <a:r>
              <a:rPr lang="en-US"/>
              <a:t>– it’s been reported that a web browser update is causing the date range of the sales report to be cut off.  Please review the </a:t>
            </a:r>
            <a:r>
              <a:rPr lang="en-US" b="1" u="sng"/>
              <a:t>printer and scale settings </a:t>
            </a:r>
            <a:r>
              <a:rPr lang="en-US"/>
              <a:t>to reduce the size so that the date range is shown.  You may need to change the layout from portrait to landscape.</a:t>
            </a:r>
          </a:p>
        </p:txBody>
      </p:sp>
    </p:spTree>
    <p:extLst>
      <p:ext uri="{BB962C8B-B14F-4D97-AF65-F5344CB8AC3E}">
        <p14:creationId xmlns:p14="http://schemas.microsoft.com/office/powerpoint/2010/main" val="36839070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44643-F9C2-466D-91F2-494954D3BE7A}"/>
              </a:ext>
            </a:extLst>
          </p:cNvPr>
          <p:cNvSpPr>
            <a:spLocks noGrp="1"/>
          </p:cNvSpPr>
          <p:nvPr>
            <p:ph type="title"/>
          </p:nvPr>
        </p:nvSpPr>
        <p:spPr>
          <a:xfrm>
            <a:off x="7484603" y="828718"/>
            <a:ext cx="2773822" cy="1325563"/>
          </a:xfrm>
        </p:spPr>
        <p:txBody>
          <a:bodyPr>
            <a:normAutofit fontScale="90000"/>
          </a:bodyPr>
          <a:lstStyle/>
          <a:p>
            <a:r>
              <a:rPr lang="en-US"/>
              <a:t>Sales report: Example</a:t>
            </a:r>
          </a:p>
        </p:txBody>
      </p:sp>
      <p:sp>
        <p:nvSpPr>
          <p:cNvPr id="6" name="TextBox 5">
            <a:extLst>
              <a:ext uri="{FF2B5EF4-FFF2-40B4-BE49-F238E27FC236}">
                <a16:creationId xmlns:a16="http://schemas.microsoft.com/office/drawing/2014/main" id="{89DFA52E-4592-4DFD-A31D-DBB275DBE3C4}"/>
              </a:ext>
            </a:extLst>
          </p:cNvPr>
          <p:cNvSpPr txBox="1"/>
          <p:nvPr/>
        </p:nvSpPr>
        <p:spPr>
          <a:xfrm>
            <a:off x="7067338" y="2261152"/>
            <a:ext cx="4810336" cy="738664"/>
          </a:xfrm>
          <a:prstGeom prst="rect">
            <a:avLst/>
          </a:prstGeom>
          <a:noFill/>
        </p:spPr>
        <p:txBody>
          <a:bodyPr wrap="square" rtlCol="0">
            <a:spAutoFit/>
          </a:bodyPr>
          <a:lstStyle/>
          <a:p>
            <a:pPr algn="ctr"/>
            <a:r>
              <a:rPr lang="en-US" sz="1400" dirty="0"/>
              <a:t>Add the </a:t>
            </a:r>
            <a:r>
              <a:rPr lang="en-US" sz="1400" b="1" u="sng" dirty="0">
                <a:solidFill>
                  <a:srgbClr val="7030A0"/>
                </a:solidFill>
              </a:rPr>
              <a:t>Revenue</a:t>
            </a:r>
            <a:r>
              <a:rPr lang="en-US" sz="1400" dirty="0"/>
              <a:t> + </a:t>
            </a:r>
            <a:r>
              <a:rPr lang="en-US" sz="1400" b="1" u="sng" dirty="0">
                <a:solidFill>
                  <a:schemeClr val="accent6">
                    <a:lumMod val="75000"/>
                  </a:schemeClr>
                </a:solidFill>
              </a:rPr>
              <a:t>tax</a:t>
            </a:r>
            <a:r>
              <a:rPr lang="en-US" sz="1400" dirty="0"/>
              <a:t> = total on payments report</a:t>
            </a:r>
          </a:p>
          <a:p>
            <a:pPr algn="ctr"/>
            <a:endParaRPr lang="en-US" sz="1400" dirty="0"/>
          </a:p>
          <a:p>
            <a:pPr algn="ctr"/>
            <a:r>
              <a:rPr lang="en-US" sz="1400" b="1" dirty="0">
                <a:solidFill>
                  <a:srgbClr val="7030A0"/>
                </a:solidFill>
              </a:rPr>
              <a:t>$210.28 </a:t>
            </a:r>
            <a:r>
              <a:rPr lang="en-US" sz="1400" dirty="0"/>
              <a:t>+ </a:t>
            </a:r>
            <a:r>
              <a:rPr lang="en-US" sz="1400" b="1" u="sng" dirty="0">
                <a:solidFill>
                  <a:schemeClr val="accent6">
                    <a:lumMod val="75000"/>
                  </a:schemeClr>
                </a:solidFill>
              </a:rPr>
              <a:t>$3.35</a:t>
            </a:r>
            <a:r>
              <a:rPr lang="en-US" sz="1400" dirty="0"/>
              <a:t>= $213.63</a:t>
            </a:r>
            <a:endParaRPr lang="en-US" sz="1600" dirty="0"/>
          </a:p>
        </p:txBody>
      </p:sp>
      <p:sp>
        <p:nvSpPr>
          <p:cNvPr id="7" name="TextBox 6">
            <a:extLst>
              <a:ext uri="{FF2B5EF4-FFF2-40B4-BE49-F238E27FC236}">
                <a16:creationId xmlns:a16="http://schemas.microsoft.com/office/drawing/2014/main" id="{2E619D64-65F7-4224-B0D4-37FDF5F0E033}"/>
              </a:ext>
            </a:extLst>
          </p:cNvPr>
          <p:cNvSpPr txBox="1"/>
          <p:nvPr/>
        </p:nvSpPr>
        <p:spPr>
          <a:xfrm>
            <a:off x="7388272" y="3429000"/>
            <a:ext cx="4493241" cy="2677656"/>
          </a:xfrm>
          <a:prstGeom prst="rect">
            <a:avLst/>
          </a:prstGeom>
          <a:noFill/>
        </p:spPr>
        <p:txBody>
          <a:bodyPr wrap="square" rtlCol="0">
            <a:spAutoFit/>
          </a:bodyPr>
          <a:lstStyle/>
          <a:p>
            <a:r>
              <a:rPr lang="en-US" sz="1400" dirty="0"/>
              <a:t>Occasionally, you may run into a situation where the sales report total is different from the payments- by pennies. This </a:t>
            </a:r>
            <a:r>
              <a:rPr lang="en-US" sz="1400" b="1" i="1" dirty="0"/>
              <a:t>“</a:t>
            </a:r>
            <a:r>
              <a:rPr lang="en-US" sz="1400" b="1" i="1" u="sng" dirty="0"/>
              <a:t>could</a:t>
            </a:r>
            <a:r>
              <a:rPr lang="en-US" sz="1400" b="1" i="1" dirty="0"/>
              <a:t>” </a:t>
            </a:r>
            <a:r>
              <a:rPr lang="en-US" sz="1400" dirty="0"/>
              <a:t> be from a rounding error on the tax field.  If that happens, you can make note that’s where the discrepancy is, and I’ll also make note on the deposit.</a:t>
            </a:r>
          </a:p>
          <a:p>
            <a:endParaRPr lang="en-US" sz="1400" dirty="0"/>
          </a:p>
          <a:p>
            <a:r>
              <a:rPr lang="en-US" sz="1400" dirty="0"/>
              <a:t>Review transaction first to be sure there isn’t an error with the amount collected. If everything checks out, then it’s a rounding issue.  Add a handwritten note indicating reports are off due to rounding error with sales tax.</a:t>
            </a:r>
          </a:p>
        </p:txBody>
      </p:sp>
      <p:cxnSp>
        <p:nvCxnSpPr>
          <p:cNvPr id="9" name="Straight Arrow Connector 8">
            <a:extLst>
              <a:ext uri="{FF2B5EF4-FFF2-40B4-BE49-F238E27FC236}">
                <a16:creationId xmlns:a16="http://schemas.microsoft.com/office/drawing/2014/main" id="{C58916E7-46AA-4E37-9F08-69C23E253D45}"/>
              </a:ext>
            </a:extLst>
          </p:cNvPr>
          <p:cNvCxnSpPr>
            <a:cxnSpLocks/>
          </p:cNvCxnSpPr>
          <p:nvPr/>
        </p:nvCxnSpPr>
        <p:spPr>
          <a:xfrm>
            <a:off x="3638746" y="2375554"/>
            <a:ext cx="0" cy="424207"/>
          </a:xfrm>
          <a:prstGeom prst="straightConnector1">
            <a:avLst/>
          </a:prstGeom>
          <a:ln w="6032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A808AB4-B85A-4ABA-AD85-6FA878D5248F}"/>
              </a:ext>
            </a:extLst>
          </p:cNvPr>
          <p:cNvCxnSpPr>
            <a:cxnSpLocks/>
          </p:cNvCxnSpPr>
          <p:nvPr/>
        </p:nvCxnSpPr>
        <p:spPr>
          <a:xfrm>
            <a:off x="6825006" y="2375554"/>
            <a:ext cx="0" cy="424207"/>
          </a:xfrm>
          <a:prstGeom prst="straightConnector1">
            <a:avLst/>
          </a:prstGeom>
          <a:ln w="6032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851FB97-997D-41DE-B986-C27E8578EE8B}"/>
              </a:ext>
            </a:extLst>
          </p:cNvPr>
          <p:cNvSpPr>
            <a:spLocks noGrp="1"/>
          </p:cNvSpPr>
          <p:nvPr>
            <p:ph type="sldNum" sz="quarter" idx="12"/>
          </p:nvPr>
        </p:nvSpPr>
        <p:spPr/>
        <p:txBody>
          <a:bodyPr/>
          <a:lstStyle/>
          <a:p>
            <a:fld id="{3A98EE3D-8CD1-4C3F-BD1C-C98C9596463C}" type="slidenum">
              <a:rPr lang="en-US" smtClean="0"/>
              <a:t>44</a:t>
            </a:fld>
            <a:endParaRPr lang="en-US"/>
          </a:p>
        </p:txBody>
      </p:sp>
      <p:sp>
        <p:nvSpPr>
          <p:cNvPr id="11" name="Content Placeholder 10">
            <a:extLst>
              <a:ext uri="{FF2B5EF4-FFF2-40B4-BE49-F238E27FC236}">
                <a16:creationId xmlns:a16="http://schemas.microsoft.com/office/drawing/2014/main" id="{43EB7E8A-A486-73FE-4159-F9B8F8526AB0}"/>
              </a:ext>
            </a:extLst>
          </p:cNvPr>
          <p:cNvSpPr>
            <a:spLocks noGrp="1"/>
          </p:cNvSpPr>
          <p:nvPr>
            <p:ph idx="1"/>
          </p:nvPr>
        </p:nvSpPr>
        <p:spPr/>
        <p:txBody>
          <a:bodyPr/>
          <a:lstStyle/>
          <a:p>
            <a:endParaRPr lang="en-US" dirty="0"/>
          </a:p>
        </p:txBody>
      </p:sp>
      <p:pic>
        <p:nvPicPr>
          <p:cNvPr id="14" name="Picture 13" descr="A screenshot of a computer&#10;&#10;AI-generated content may be incorrect.">
            <a:extLst>
              <a:ext uri="{FF2B5EF4-FFF2-40B4-BE49-F238E27FC236}">
                <a16:creationId xmlns:a16="http://schemas.microsoft.com/office/drawing/2014/main" id="{9E691982-970B-B46F-160B-AC25F561D44F}"/>
              </a:ext>
            </a:extLst>
          </p:cNvPr>
          <p:cNvPicPr>
            <a:picLocks noChangeAspect="1"/>
          </p:cNvPicPr>
          <p:nvPr/>
        </p:nvPicPr>
        <p:blipFill>
          <a:blip r:embed="rId2"/>
          <a:stretch>
            <a:fillRect/>
          </a:stretch>
        </p:blipFill>
        <p:spPr>
          <a:xfrm>
            <a:off x="-7115" y="2154281"/>
            <a:ext cx="7257262" cy="4249103"/>
          </a:xfrm>
          <a:prstGeom prst="rect">
            <a:avLst/>
          </a:prstGeom>
        </p:spPr>
      </p:pic>
    </p:spTree>
    <p:extLst>
      <p:ext uri="{BB962C8B-B14F-4D97-AF65-F5344CB8AC3E}">
        <p14:creationId xmlns:p14="http://schemas.microsoft.com/office/powerpoint/2010/main" val="19714324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FEFE4-31FC-4D24-A5E7-723DD9D24096}"/>
              </a:ext>
            </a:extLst>
          </p:cNvPr>
          <p:cNvSpPr>
            <a:spLocks noGrp="1"/>
          </p:cNvSpPr>
          <p:nvPr>
            <p:ph type="title"/>
          </p:nvPr>
        </p:nvSpPr>
        <p:spPr/>
        <p:txBody>
          <a:bodyPr vert="horz" lIns="91440" tIns="45720" rIns="91440" bIns="45720" rtlCol="0" anchor="ctr">
            <a:normAutofit fontScale="90000"/>
          </a:bodyPr>
          <a:lstStyle/>
          <a:p>
            <a:pPr algn="ctr"/>
            <a:r>
              <a:rPr lang="en-US" sz="4800" kern="1200">
                <a:solidFill>
                  <a:srgbClr val="FFFFFF"/>
                </a:solidFill>
                <a:latin typeface="+mj-lt"/>
                <a:ea typeface="+mj-ea"/>
                <a:cs typeface="+mj-cs"/>
              </a:rPr>
              <a:t>Verifying money on hand matches reports</a:t>
            </a:r>
          </a:p>
        </p:txBody>
      </p:sp>
      <p:sp>
        <p:nvSpPr>
          <p:cNvPr id="4" name="Slide Number Placeholder 3">
            <a:extLst>
              <a:ext uri="{FF2B5EF4-FFF2-40B4-BE49-F238E27FC236}">
                <a16:creationId xmlns:a16="http://schemas.microsoft.com/office/drawing/2014/main" id="{65DF8CB9-2665-4248-AD4D-5D556ED55DF0}"/>
              </a:ext>
            </a:extLst>
          </p:cNvPr>
          <p:cNvSpPr>
            <a:spLocks noGrp="1"/>
          </p:cNvSpPr>
          <p:nvPr>
            <p:ph type="sldNum" sz="quarter" idx="12"/>
          </p:nvPr>
        </p:nvSpPr>
        <p:spPr/>
        <p:txBody>
          <a:bodyPr/>
          <a:lstStyle/>
          <a:p>
            <a:fld id="{3A98EE3D-8CD1-4C3F-BD1C-C98C9596463C}" type="slidenum">
              <a:rPr lang="en-US" smtClean="0"/>
              <a:t>45</a:t>
            </a:fld>
            <a:endParaRPr lang="en-US"/>
          </a:p>
        </p:txBody>
      </p:sp>
    </p:spTree>
    <p:extLst>
      <p:ext uri="{BB962C8B-B14F-4D97-AF65-F5344CB8AC3E}">
        <p14:creationId xmlns:p14="http://schemas.microsoft.com/office/powerpoint/2010/main" val="5228648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9BD18-EA5C-43FE-BD42-71B91344CA7C}"/>
              </a:ext>
            </a:extLst>
          </p:cNvPr>
          <p:cNvSpPr>
            <a:spLocks noGrp="1"/>
          </p:cNvSpPr>
          <p:nvPr>
            <p:ph type="title"/>
          </p:nvPr>
        </p:nvSpPr>
        <p:spPr>
          <a:xfrm>
            <a:off x="928689" y="961507"/>
            <a:ext cx="5167311" cy="550430"/>
          </a:xfrm>
        </p:spPr>
        <p:txBody>
          <a:bodyPr anchor="b">
            <a:normAutofit fontScale="90000"/>
          </a:bodyPr>
          <a:lstStyle/>
          <a:p>
            <a:r>
              <a:rPr lang="en-US" sz="3600"/>
              <a:t>Cash (</a:t>
            </a:r>
            <a:r>
              <a:rPr lang="en-US" sz="2200"/>
              <a:t>and coin</a:t>
            </a:r>
            <a:r>
              <a:rPr lang="en-US" sz="3600"/>
              <a:t>) </a:t>
            </a:r>
          </a:p>
        </p:txBody>
      </p:sp>
      <p:sp>
        <p:nvSpPr>
          <p:cNvPr id="9" name="Content Placeholder 8">
            <a:extLst>
              <a:ext uri="{FF2B5EF4-FFF2-40B4-BE49-F238E27FC236}">
                <a16:creationId xmlns:a16="http://schemas.microsoft.com/office/drawing/2014/main" id="{8475A8FE-A707-B2FC-F9AB-E14FFB8EEAF9}"/>
              </a:ext>
            </a:extLst>
          </p:cNvPr>
          <p:cNvSpPr>
            <a:spLocks noGrp="1"/>
          </p:cNvSpPr>
          <p:nvPr>
            <p:ph idx="1"/>
          </p:nvPr>
        </p:nvSpPr>
        <p:spPr>
          <a:xfrm>
            <a:off x="481014" y="2586113"/>
            <a:ext cx="11169518" cy="3933021"/>
          </a:xfrm>
        </p:spPr>
        <p:txBody>
          <a:bodyPr>
            <a:normAutofit/>
          </a:bodyPr>
          <a:lstStyle/>
          <a:p>
            <a:r>
              <a:rPr lang="en-US"/>
              <a:t>Physically count the cash and coin</a:t>
            </a:r>
          </a:p>
          <a:p>
            <a:r>
              <a:rPr lang="en-US"/>
              <a:t>Does this amount match exactly to the Cash amount reported on the payments report?</a:t>
            </a:r>
          </a:p>
          <a:p>
            <a:r>
              <a:rPr lang="en-US"/>
              <a:t>If yes, move on to Checks</a:t>
            </a:r>
          </a:p>
          <a:p>
            <a:r>
              <a:rPr lang="en-US"/>
              <a:t>If no, stop here:</a:t>
            </a:r>
          </a:p>
          <a:p>
            <a:pPr lvl="1"/>
            <a:r>
              <a:rPr lang="en-US"/>
              <a:t>Why doesn’t this amount match?</a:t>
            </a:r>
          </a:p>
          <a:p>
            <a:pPr lvl="1"/>
            <a:r>
              <a:rPr lang="en-US"/>
              <a:t>Did you double count your cash/coin</a:t>
            </a:r>
          </a:p>
          <a:p>
            <a:pPr lvl="1"/>
            <a:r>
              <a:rPr lang="en-US"/>
              <a:t>Could another person count?</a:t>
            </a:r>
          </a:p>
          <a:p>
            <a:pPr lvl="1"/>
            <a:r>
              <a:rPr lang="en-US"/>
              <a:t>Did you check your safe or drawer to see if any cash/coin was left behind?</a:t>
            </a:r>
          </a:p>
          <a:p>
            <a:pPr lvl="1"/>
            <a:r>
              <a:rPr lang="en-US"/>
              <a:t>Review transactions to find potential discrepancies</a:t>
            </a:r>
          </a:p>
          <a:p>
            <a:pPr lvl="1"/>
            <a:r>
              <a:rPr lang="en-US"/>
              <a:t>Reach out to </a:t>
            </a:r>
            <a:r>
              <a:rPr lang="en-US">
                <a:hlinkClick r:id="rId2"/>
              </a:rPr>
              <a:t>msue.vend@msu.edu</a:t>
            </a:r>
            <a:r>
              <a:rPr lang="en-US"/>
              <a:t> to fix any errors</a:t>
            </a:r>
          </a:p>
          <a:p>
            <a:endParaRPr lang="en-US" sz="1800"/>
          </a:p>
        </p:txBody>
      </p:sp>
      <p:pic>
        <p:nvPicPr>
          <p:cNvPr id="4" name="Picture 3" descr="Pile of American dollar banknotes">
            <a:extLst>
              <a:ext uri="{FF2B5EF4-FFF2-40B4-BE49-F238E27FC236}">
                <a16:creationId xmlns:a16="http://schemas.microsoft.com/office/drawing/2014/main" id="{693FA2F0-CDDD-487B-BD50-C694AE9A2613}"/>
              </a:ext>
            </a:extLst>
          </p:cNvPr>
          <p:cNvPicPr>
            <a:picLocks noChangeAspect="1"/>
          </p:cNvPicPr>
          <p:nvPr/>
        </p:nvPicPr>
        <p:blipFill>
          <a:blip r:embed="rId3"/>
          <a:stretch>
            <a:fillRect/>
          </a:stretch>
        </p:blipFill>
        <p:spPr>
          <a:xfrm>
            <a:off x="9470572" y="4730328"/>
            <a:ext cx="2578864" cy="1933934"/>
          </a:xfrm>
          <a:prstGeom prst="rect">
            <a:avLst/>
          </a:prstGeom>
        </p:spPr>
      </p:pic>
      <p:sp>
        <p:nvSpPr>
          <p:cNvPr id="6" name="Slide Number Placeholder 5">
            <a:extLst>
              <a:ext uri="{FF2B5EF4-FFF2-40B4-BE49-F238E27FC236}">
                <a16:creationId xmlns:a16="http://schemas.microsoft.com/office/drawing/2014/main" id="{80C4BF61-4AFE-4973-B854-54BF8F3E6C18}"/>
              </a:ext>
            </a:extLst>
          </p:cNvPr>
          <p:cNvSpPr>
            <a:spLocks noGrp="1"/>
          </p:cNvSpPr>
          <p:nvPr>
            <p:ph type="sldNum" sz="quarter" idx="12"/>
          </p:nvPr>
        </p:nvSpPr>
        <p:spPr/>
        <p:txBody>
          <a:bodyPr/>
          <a:lstStyle/>
          <a:p>
            <a:fld id="{3A98EE3D-8CD1-4C3F-BD1C-C98C9596463C}" type="slidenum">
              <a:rPr lang="en-US" smtClean="0"/>
              <a:t>46</a:t>
            </a:fld>
            <a:endParaRPr lang="en-US"/>
          </a:p>
        </p:txBody>
      </p:sp>
    </p:spTree>
    <p:extLst>
      <p:ext uri="{BB962C8B-B14F-4D97-AF65-F5344CB8AC3E}">
        <p14:creationId xmlns:p14="http://schemas.microsoft.com/office/powerpoint/2010/main" val="30402674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B044B-0D9C-42B0-99E7-F07A2A774D25}"/>
              </a:ext>
            </a:extLst>
          </p:cNvPr>
          <p:cNvSpPr>
            <a:spLocks noGrp="1"/>
          </p:cNvSpPr>
          <p:nvPr>
            <p:ph type="title"/>
          </p:nvPr>
        </p:nvSpPr>
        <p:spPr/>
        <p:txBody>
          <a:bodyPr anchor="b">
            <a:normAutofit/>
          </a:bodyPr>
          <a:lstStyle/>
          <a:p>
            <a:r>
              <a:rPr lang="en-US" sz="4000"/>
              <a:t>Checks</a:t>
            </a:r>
          </a:p>
        </p:txBody>
      </p:sp>
      <p:sp>
        <p:nvSpPr>
          <p:cNvPr id="9" name="Content Placeholder 8">
            <a:extLst>
              <a:ext uri="{FF2B5EF4-FFF2-40B4-BE49-F238E27FC236}">
                <a16:creationId xmlns:a16="http://schemas.microsoft.com/office/drawing/2014/main" id="{85631667-20BF-C592-2E1A-6B58F012FD33}"/>
              </a:ext>
            </a:extLst>
          </p:cNvPr>
          <p:cNvSpPr>
            <a:spLocks noGrp="1"/>
          </p:cNvSpPr>
          <p:nvPr>
            <p:ph idx="1"/>
          </p:nvPr>
        </p:nvSpPr>
        <p:spPr>
          <a:xfrm>
            <a:off x="4854041" y="487008"/>
            <a:ext cx="6506034" cy="5883984"/>
          </a:xfrm>
        </p:spPr>
        <p:txBody>
          <a:bodyPr anchor="t">
            <a:normAutofit fontScale="85000" lnSpcReduction="20000"/>
          </a:bodyPr>
          <a:lstStyle/>
          <a:p>
            <a:r>
              <a:rPr lang="en-US"/>
              <a:t>Review Checks:</a:t>
            </a:r>
          </a:p>
          <a:p>
            <a:pPr lvl="1"/>
            <a:r>
              <a:rPr lang="en-US"/>
              <a:t>Are all checks made payable to MSU, MSU Extension?</a:t>
            </a:r>
          </a:p>
          <a:p>
            <a:pPr lvl="1"/>
            <a:r>
              <a:rPr lang="en-US"/>
              <a:t>Are all checks signed by the issuer?</a:t>
            </a:r>
          </a:p>
          <a:p>
            <a:pPr lvl="1"/>
            <a:r>
              <a:rPr lang="en-US"/>
              <a:t>Do the written &amp; numeric amounts match on the check?</a:t>
            </a:r>
          </a:p>
          <a:p>
            <a:pPr lvl="1"/>
            <a:r>
              <a:rPr lang="en-US"/>
              <a:t>Do any checks have date stipulations “Void after x days” that will be affected?</a:t>
            </a:r>
          </a:p>
          <a:p>
            <a:pPr lvl="1"/>
            <a:r>
              <a:rPr lang="en-US"/>
              <a:t>Are the checks stamped on the back “for deposit only MSUE”</a:t>
            </a:r>
          </a:p>
          <a:p>
            <a:pPr lvl="2"/>
            <a:r>
              <a:rPr lang="en-US"/>
              <a:t>You don’t need to fill in the account numbers on the back – that is already done on the sales reports</a:t>
            </a:r>
          </a:p>
          <a:p>
            <a:r>
              <a:rPr lang="en-US"/>
              <a:t>Physically count the check totals</a:t>
            </a:r>
          </a:p>
          <a:p>
            <a:pPr lvl="1"/>
            <a:r>
              <a:rPr lang="en-US"/>
              <a:t>Does this amount match exactly to the to the check amount reported on the payments report?</a:t>
            </a:r>
          </a:p>
          <a:p>
            <a:r>
              <a:rPr lang="en-US"/>
              <a:t>If yes, move on to Credit Card</a:t>
            </a:r>
          </a:p>
          <a:p>
            <a:r>
              <a:rPr lang="en-US"/>
              <a:t>If no, stop here:</a:t>
            </a:r>
          </a:p>
          <a:p>
            <a:pPr lvl="1"/>
            <a:r>
              <a:rPr lang="en-US"/>
              <a:t>Why doesn’t this amount match? </a:t>
            </a:r>
          </a:p>
          <a:p>
            <a:pPr lvl="1"/>
            <a:r>
              <a:rPr lang="en-US"/>
              <a:t>Did you double count your checks?</a:t>
            </a:r>
          </a:p>
          <a:p>
            <a:pPr lvl="1"/>
            <a:r>
              <a:rPr lang="en-US"/>
              <a:t>Could another person count?</a:t>
            </a:r>
          </a:p>
          <a:p>
            <a:pPr lvl="1"/>
            <a:r>
              <a:rPr lang="en-US"/>
              <a:t>Did you check your safe or drawer to see if any checks were left behind?</a:t>
            </a:r>
          </a:p>
          <a:p>
            <a:pPr lvl="1"/>
            <a:r>
              <a:rPr lang="en-US"/>
              <a:t>Review transactions to find potential discrepancies</a:t>
            </a:r>
          </a:p>
          <a:p>
            <a:pPr lvl="1"/>
            <a:r>
              <a:rPr lang="en-US"/>
              <a:t>Reach out to </a:t>
            </a:r>
            <a:r>
              <a:rPr lang="en-US">
                <a:hlinkClick r:id="rId2"/>
              </a:rPr>
              <a:t>msue.vend@msu.edu</a:t>
            </a:r>
            <a:r>
              <a:rPr lang="en-US"/>
              <a:t> to fix any errors</a:t>
            </a:r>
          </a:p>
          <a:p>
            <a:endParaRPr lang="en-US" sz="2000"/>
          </a:p>
        </p:txBody>
      </p:sp>
      <p:sp>
        <p:nvSpPr>
          <p:cNvPr id="4" name="Slide Number Placeholder 3">
            <a:extLst>
              <a:ext uri="{FF2B5EF4-FFF2-40B4-BE49-F238E27FC236}">
                <a16:creationId xmlns:a16="http://schemas.microsoft.com/office/drawing/2014/main" id="{932C408A-FA0A-49F5-A2D3-0532F6E341F0}"/>
              </a:ext>
            </a:extLst>
          </p:cNvPr>
          <p:cNvSpPr>
            <a:spLocks noGrp="1"/>
          </p:cNvSpPr>
          <p:nvPr>
            <p:ph type="sldNum" sz="quarter" idx="12"/>
          </p:nvPr>
        </p:nvSpPr>
        <p:spPr/>
        <p:txBody>
          <a:bodyPr/>
          <a:lstStyle/>
          <a:p>
            <a:fld id="{3A98EE3D-8CD1-4C3F-BD1C-C98C9596463C}" type="slidenum">
              <a:rPr lang="en-US" smtClean="0"/>
              <a:pPr/>
              <a:t>47</a:t>
            </a:fld>
            <a:endParaRPr lang="en-US"/>
          </a:p>
        </p:txBody>
      </p:sp>
    </p:spTree>
    <p:extLst>
      <p:ext uri="{BB962C8B-B14F-4D97-AF65-F5344CB8AC3E}">
        <p14:creationId xmlns:p14="http://schemas.microsoft.com/office/powerpoint/2010/main" val="36457492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07DCF-305D-4BF4-9F06-A9E69DB236AC}"/>
              </a:ext>
            </a:extLst>
          </p:cNvPr>
          <p:cNvSpPr>
            <a:spLocks noGrp="1"/>
          </p:cNvSpPr>
          <p:nvPr>
            <p:ph type="title"/>
          </p:nvPr>
        </p:nvSpPr>
        <p:spPr>
          <a:xfrm>
            <a:off x="640080" y="325370"/>
            <a:ext cx="4368602" cy="975530"/>
          </a:xfrm>
        </p:spPr>
        <p:txBody>
          <a:bodyPr anchor="b">
            <a:normAutofit/>
          </a:bodyPr>
          <a:lstStyle/>
          <a:p>
            <a:r>
              <a:rPr lang="en-US" sz="4000" dirty="0"/>
              <a:t>QR Credit Card</a:t>
            </a:r>
          </a:p>
        </p:txBody>
      </p:sp>
      <p:sp useBgFill="1">
        <p:nvSpPr>
          <p:cNvPr id="18" name="Content Placeholder 8">
            <a:extLst>
              <a:ext uri="{FF2B5EF4-FFF2-40B4-BE49-F238E27FC236}">
                <a16:creationId xmlns:a16="http://schemas.microsoft.com/office/drawing/2014/main" id="{124941F7-91BD-D7B7-F047-8AA9598B302F}"/>
              </a:ext>
            </a:extLst>
          </p:cNvPr>
          <p:cNvSpPr>
            <a:spLocks noGrp="1"/>
          </p:cNvSpPr>
          <p:nvPr>
            <p:ph idx="1"/>
          </p:nvPr>
        </p:nvSpPr>
        <p:spPr>
          <a:xfrm>
            <a:off x="554225" y="2301698"/>
            <a:ext cx="11370297" cy="5117340"/>
          </a:xfrm>
        </p:spPr>
        <p:txBody>
          <a:bodyPr>
            <a:normAutofit/>
          </a:bodyPr>
          <a:lstStyle/>
          <a:p>
            <a:r>
              <a:rPr lang="en-US" dirty="0"/>
              <a:t>Obtain QR Report run by Silvija </a:t>
            </a:r>
          </a:p>
          <a:p>
            <a:r>
              <a:rPr lang="en-US" dirty="0"/>
              <a:t>Does this amount match exactly to the amount reported as credit card on the payments report?</a:t>
            </a:r>
          </a:p>
          <a:p>
            <a:r>
              <a:rPr lang="en-US" dirty="0"/>
              <a:t>If yes, move on to submitting</a:t>
            </a:r>
          </a:p>
          <a:p>
            <a:r>
              <a:rPr lang="en-US" dirty="0"/>
              <a:t>If no, stop here:</a:t>
            </a:r>
          </a:p>
          <a:p>
            <a:pPr lvl="1"/>
            <a:r>
              <a:rPr lang="en-US" dirty="0"/>
              <a:t>Why doesn’t this amount match? </a:t>
            </a:r>
          </a:p>
          <a:p>
            <a:pPr lvl="1"/>
            <a:r>
              <a:rPr lang="en-US" dirty="0"/>
              <a:t>Check your report dates</a:t>
            </a:r>
          </a:p>
          <a:p>
            <a:pPr lvl="1"/>
            <a:r>
              <a:rPr lang="en-US" dirty="0"/>
              <a:t>Could another person review?</a:t>
            </a:r>
          </a:p>
          <a:p>
            <a:pPr lvl="1"/>
            <a:r>
              <a:rPr lang="en-US" dirty="0"/>
              <a:t>Review transactions to find potential discrepancies</a:t>
            </a:r>
          </a:p>
          <a:p>
            <a:pPr lvl="1"/>
            <a:r>
              <a:rPr lang="en-US" dirty="0"/>
              <a:t>Reach out to </a:t>
            </a:r>
            <a:r>
              <a:rPr lang="en-US" dirty="0">
                <a:hlinkClick r:id="rId2"/>
              </a:rPr>
              <a:t>msue.vend@msu.edu</a:t>
            </a:r>
            <a:r>
              <a:rPr lang="en-US" dirty="0"/>
              <a:t> to fix any errors</a:t>
            </a:r>
          </a:p>
          <a:p>
            <a:endParaRPr lang="en-US" sz="2200" b="1" dirty="0"/>
          </a:p>
        </p:txBody>
      </p:sp>
      <p:pic>
        <p:nvPicPr>
          <p:cNvPr id="5" name="Content Placeholder 4" descr="Pile of credit cards">
            <a:extLst>
              <a:ext uri="{FF2B5EF4-FFF2-40B4-BE49-F238E27FC236}">
                <a16:creationId xmlns:a16="http://schemas.microsoft.com/office/drawing/2014/main" id="{BBF3A33F-548B-4414-86E8-6AA3AC5C87D9}"/>
              </a:ext>
            </a:extLst>
          </p:cNvPr>
          <p:cNvPicPr>
            <a:picLocks noChangeAspect="1"/>
          </p:cNvPicPr>
          <p:nvPr/>
        </p:nvPicPr>
        <p:blipFill rotWithShape="1">
          <a:blip r:embed="rId3">
            <a:extLst>
              <a:ext uri="{28A0092B-C50C-407E-A947-70E740481C1C}">
                <a14:useLocalDpi xmlns:a14="http://schemas.microsoft.com/office/drawing/2010/main" val="0"/>
              </a:ext>
            </a:extLst>
          </a:blip>
          <a:srcRect l="12654" r="20393" b="-1"/>
          <a:stretch/>
        </p:blipFill>
        <p:spPr>
          <a:xfrm>
            <a:off x="9406780" y="4081196"/>
            <a:ext cx="2785220" cy="277680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Slide Number Placeholder 2">
            <a:extLst>
              <a:ext uri="{FF2B5EF4-FFF2-40B4-BE49-F238E27FC236}">
                <a16:creationId xmlns:a16="http://schemas.microsoft.com/office/drawing/2014/main" id="{C3BBEF61-DE84-431C-9360-47C4A439E221}"/>
              </a:ext>
            </a:extLst>
          </p:cNvPr>
          <p:cNvSpPr>
            <a:spLocks noGrp="1"/>
          </p:cNvSpPr>
          <p:nvPr>
            <p:ph type="sldNum" sz="quarter" idx="12"/>
          </p:nvPr>
        </p:nvSpPr>
        <p:spPr/>
        <p:txBody>
          <a:bodyPr/>
          <a:lstStyle/>
          <a:p>
            <a:fld id="{3A98EE3D-8CD1-4C3F-BD1C-C98C9596463C}" type="slidenum">
              <a:rPr lang="en-US" smtClean="0"/>
              <a:t>48</a:t>
            </a:fld>
            <a:endParaRPr lang="en-US"/>
          </a:p>
        </p:txBody>
      </p:sp>
    </p:spTree>
    <p:extLst>
      <p:ext uri="{BB962C8B-B14F-4D97-AF65-F5344CB8AC3E}">
        <p14:creationId xmlns:p14="http://schemas.microsoft.com/office/powerpoint/2010/main" val="33386141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51049-603E-4793-90D4-A8E06F7C34EA}"/>
              </a:ext>
            </a:extLst>
          </p:cNvPr>
          <p:cNvSpPr>
            <a:spLocks noGrp="1"/>
          </p:cNvSpPr>
          <p:nvPr>
            <p:ph type="title"/>
          </p:nvPr>
        </p:nvSpPr>
        <p:spPr>
          <a:xfrm>
            <a:off x="597160" y="629266"/>
            <a:ext cx="8136293" cy="1180873"/>
          </a:xfrm>
        </p:spPr>
        <p:txBody>
          <a:bodyPr>
            <a:normAutofit/>
          </a:bodyPr>
          <a:lstStyle/>
          <a:p>
            <a:r>
              <a:rPr lang="en-US" sz="5400"/>
              <a:t>Cash sales / Local Bank</a:t>
            </a:r>
          </a:p>
        </p:txBody>
      </p:sp>
      <p:graphicFrame>
        <p:nvGraphicFramePr>
          <p:cNvPr id="5" name="Content Placeholder 2">
            <a:extLst>
              <a:ext uri="{FF2B5EF4-FFF2-40B4-BE49-F238E27FC236}">
                <a16:creationId xmlns:a16="http://schemas.microsoft.com/office/drawing/2014/main" id="{14DF17A9-DE74-1DBC-BC95-303C7554CB2A}"/>
              </a:ext>
            </a:extLst>
          </p:cNvPr>
          <p:cNvGraphicFramePr>
            <a:graphicFrameLocks noGrp="1"/>
          </p:cNvGraphicFramePr>
          <p:nvPr>
            <p:ph idx="1"/>
            <p:extLst>
              <p:ext uri="{D42A27DB-BD31-4B8C-83A1-F6EECF244321}">
                <p14:modId xmlns:p14="http://schemas.microsoft.com/office/powerpoint/2010/main" val="1583420050"/>
              </p:ext>
            </p:extLst>
          </p:nvPr>
        </p:nvGraphicFramePr>
        <p:xfrm>
          <a:off x="597160" y="2356757"/>
          <a:ext cx="10702211" cy="42547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77D0E770-6ACB-4B95-90BB-542E9B106982}"/>
              </a:ext>
            </a:extLst>
          </p:cNvPr>
          <p:cNvSpPr>
            <a:spLocks noGrp="1"/>
          </p:cNvSpPr>
          <p:nvPr>
            <p:ph type="sldNum" sz="quarter" idx="12"/>
          </p:nvPr>
        </p:nvSpPr>
        <p:spPr/>
        <p:txBody>
          <a:bodyPr/>
          <a:lstStyle/>
          <a:p>
            <a:fld id="{3A98EE3D-8CD1-4C3F-BD1C-C98C9596463C}" type="slidenum">
              <a:rPr lang="en-US" smtClean="0"/>
              <a:t>49</a:t>
            </a:fld>
            <a:endParaRPr lang="en-US"/>
          </a:p>
        </p:txBody>
      </p:sp>
    </p:spTree>
    <p:extLst>
      <p:ext uri="{BB962C8B-B14F-4D97-AF65-F5344CB8AC3E}">
        <p14:creationId xmlns:p14="http://schemas.microsoft.com/office/powerpoint/2010/main" val="4190347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3D7D5-5FF5-44F4-99D4-DE43E9A93200}"/>
              </a:ext>
            </a:extLst>
          </p:cNvPr>
          <p:cNvSpPr>
            <a:spLocks noGrp="1"/>
          </p:cNvSpPr>
          <p:nvPr>
            <p:ph type="title"/>
          </p:nvPr>
        </p:nvSpPr>
        <p:spPr/>
        <p:txBody>
          <a:bodyPr/>
          <a:lstStyle/>
          <a:p>
            <a:r>
              <a:rPr lang="en-US" dirty="0"/>
              <a:t>How do I get access?</a:t>
            </a:r>
            <a:br>
              <a:rPr lang="en-US" dirty="0"/>
            </a:br>
            <a:endParaRPr lang="en-US" dirty="0"/>
          </a:p>
        </p:txBody>
      </p:sp>
      <p:sp>
        <p:nvSpPr>
          <p:cNvPr id="3" name="Text Placeholder 2">
            <a:extLst>
              <a:ext uri="{FF2B5EF4-FFF2-40B4-BE49-F238E27FC236}">
                <a16:creationId xmlns:a16="http://schemas.microsoft.com/office/drawing/2014/main" id="{383AA23C-2076-40F8-A7AF-D4976BBA4DF0}"/>
              </a:ext>
            </a:extLst>
          </p:cNvPr>
          <p:cNvSpPr>
            <a:spLocks noGrp="1"/>
          </p:cNvSpPr>
          <p:nvPr>
            <p:ph type="body" idx="1"/>
          </p:nvPr>
        </p:nvSpPr>
        <p:spPr>
          <a:xfrm>
            <a:off x="610689" y="4475031"/>
            <a:ext cx="3118629" cy="576264"/>
          </a:xfrm>
        </p:spPr>
        <p:txBody>
          <a:bodyPr/>
          <a:lstStyle/>
          <a:p>
            <a:r>
              <a:rPr lang="en-US" sz="1600" dirty="0"/>
              <a:t>#2 – PCI DSS Employee Payment Security Statement</a:t>
            </a:r>
          </a:p>
        </p:txBody>
      </p:sp>
      <p:pic>
        <p:nvPicPr>
          <p:cNvPr id="15" name="Picture Placeholder 14" descr="Women working from home">
            <a:extLst>
              <a:ext uri="{FF2B5EF4-FFF2-40B4-BE49-F238E27FC236}">
                <a16:creationId xmlns:a16="http://schemas.microsoft.com/office/drawing/2014/main" id="{AEA789E3-5C22-4967-957C-41346D5543FE}"/>
              </a:ext>
            </a:extLst>
          </p:cNvPr>
          <p:cNvPicPr>
            <a:picLocks noGrp="1" noChangeAspect="1"/>
          </p:cNvPicPr>
          <p:nvPr>
            <p:ph type="pic" idx="15"/>
          </p:nvPr>
        </p:nvPicPr>
        <p:blipFill>
          <a:blip r:embed="rId2"/>
          <a:srcRect t="5619" b="5619"/>
          <a:stretch>
            <a:fillRect/>
          </a:stretch>
        </p:blipFill>
        <p:spPr>
          <a:xfrm>
            <a:off x="4748463" y="2702109"/>
            <a:ext cx="2691242" cy="1591510"/>
          </a:xfrm>
        </p:spPr>
      </p:pic>
      <p:sp>
        <p:nvSpPr>
          <p:cNvPr id="5" name="Text Placeholder 4">
            <a:extLst>
              <a:ext uri="{FF2B5EF4-FFF2-40B4-BE49-F238E27FC236}">
                <a16:creationId xmlns:a16="http://schemas.microsoft.com/office/drawing/2014/main" id="{E29B7A3B-88BB-4412-A0B7-69FF3E3B3745}"/>
              </a:ext>
            </a:extLst>
          </p:cNvPr>
          <p:cNvSpPr>
            <a:spLocks noGrp="1"/>
          </p:cNvSpPr>
          <p:nvPr>
            <p:ph type="body" sz="half" idx="18"/>
          </p:nvPr>
        </p:nvSpPr>
        <p:spPr>
          <a:xfrm>
            <a:off x="226733" y="4936091"/>
            <a:ext cx="3981274" cy="1852851"/>
          </a:xfrm>
        </p:spPr>
        <p:txBody>
          <a:bodyPr>
            <a:normAutofit fontScale="92500"/>
          </a:bodyPr>
          <a:lstStyle/>
          <a:p>
            <a:pPr marL="342900" indent="-342900">
              <a:buAutoNum type="arabicPeriod"/>
            </a:pPr>
            <a:r>
              <a:rPr lang="en-US" dirty="0"/>
              <a:t>User signs the security statement, and returns to Lightspeed admin. You’ll receive email with login access to portal.</a:t>
            </a:r>
          </a:p>
          <a:p>
            <a:pPr marL="342900" indent="-342900">
              <a:buAutoNum type="arabicPeriod"/>
            </a:pPr>
            <a:r>
              <a:rPr lang="en-US" dirty="0"/>
              <a:t>User reviews </a:t>
            </a:r>
            <a:r>
              <a:rPr lang="en-US" dirty="0">
                <a:solidFill>
                  <a:schemeClr val="accent6">
                    <a:lumMod val="75000"/>
                  </a:schemeClr>
                </a:solidFill>
              </a:rPr>
              <a:t>Overview: </a:t>
            </a:r>
            <a:r>
              <a:rPr lang="en-US" b="0" i="0" u="sng" dirty="0">
                <a:solidFill>
                  <a:srgbClr val="0000FF"/>
                </a:solidFill>
                <a:effectLst/>
                <a:latin typeface="Calibri" panose="020F0502020204030204" pitchFamily="34" charset="0"/>
                <a:hlinkClick r:id="rId3" tooltip="https://train.msue.msu.edu/vend/story.html"/>
              </a:rPr>
              <a:t>Video of System</a:t>
            </a:r>
            <a:r>
              <a:rPr lang="en-US" b="0" i="0" u="sng" dirty="0">
                <a:solidFill>
                  <a:srgbClr val="0000FF"/>
                </a:solidFill>
                <a:effectLst/>
                <a:latin typeface="Calibri" panose="020F0502020204030204" pitchFamily="34" charset="0"/>
              </a:rPr>
              <a:t> .</a:t>
            </a:r>
            <a:r>
              <a:rPr lang="en-US" dirty="0"/>
              <a:t>While the video may look slightly different from Lightspeed (name change/color scheme), the principles remain the same</a:t>
            </a:r>
            <a:endParaRPr lang="en-US" dirty="0">
              <a:solidFill>
                <a:schemeClr val="accent6">
                  <a:lumMod val="75000"/>
                </a:schemeClr>
              </a:solidFill>
            </a:endParaRPr>
          </a:p>
        </p:txBody>
      </p:sp>
      <p:sp>
        <p:nvSpPr>
          <p:cNvPr id="6" name="Text Placeholder 5">
            <a:extLst>
              <a:ext uri="{FF2B5EF4-FFF2-40B4-BE49-F238E27FC236}">
                <a16:creationId xmlns:a16="http://schemas.microsoft.com/office/drawing/2014/main" id="{2003794E-A787-4536-87E8-72C665959310}"/>
              </a:ext>
            </a:extLst>
          </p:cNvPr>
          <p:cNvSpPr>
            <a:spLocks noGrp="1"/>
          </p:cNvSpPr>
          <p:nvPr>
            <p:ph type="body" sz="quarter" idx="3"/>
          </p:nvPr>
        </p:nvSpPr>
        <p:spPr>
          <a:xfrm>
            <a:off x="4570172" y="4359828"/>
            <a:ext cx="3050438" cy="576263"/>
          </a:xfrm>
        </p:spPr>
        <p:txBody>
          <a:bodyPr/>
          <a:lstStyle/>
          <a:p>
            <a:r>
              <a:rPr lang="en-US"/>
              <a:t>#3 - Login created	</a:t>
            </a:r>
          </a:p>
        </p:txBody>
      </p:sp>
      <p:pic>
        <p:nvPicPr>
          <p:cNvPr id="17" name="Picture Placeholder 16" descr="Bald man attending virtual therapy">
            <a:extLst>
              <a:ext uri="{FF2B5EF4-FFF2-40B4-BE49-F238E27FC236}">
                <a16:creationId xmlns:a16="http://schemas.microsoft.com/office/drawing/2014/main" id="{3AAEC975-EF29-4C38-B45A-F0104951DC4C}"/>
              </a:ext>
            </a:extLst>
          </p:cNvPr>
          <p:cNvPicPr>
            <a:picLocks noGrp="1" noChangeAspect="1"/>
          </p:cNvPicPr>
          <p:nvPr>
            <p:ph type="pic" idx="21"/>
          </p:nvPr>
        </p:nvPicPr>
        <p:blipFill>
          <a:blip r:embed="rId4"/>
          <a:srcRect t="5619" b="5619"/>
          <a:stretch>
            <a:fillRect/>
          </a:stretch>
        </p:blipFill>
        <p:spPr>
          <a:xfrm>
            <a:off x="1152338" y="2702109"/>
            <a:ext cx="2691243" cy="1591510"/>
          </a:xfrm>
        </p:spPr>
      </p:pic>
      <p:sp>
        <p:nvSpPr>
          <p:cNvPr id="8" name="Text Placeholder 7">
            <a:extLst>
              <a:ext uri="{FF2B5EF4-FFF2-40B4-BE49-F238E27FC236}">
                <a16:creationId xmlns:a16="http://schemas.microsoft.com/office/drawing/2014/main" id="{76E88C01-E47C-4EBC-951D-E30B2DB0BAC9}"/>
              </a:ext>
            </a:extLst>
          </p:cNvPr>
          <p:cNvSpPr>
            <a:spLocks noGrp="1"/>
          </p:cNvSpPr>
          <p:nvPr>
            <p:ph type="body" sz="half" idx="19"/>
          </p:nvPr>
        </p:nvSpPr>
        <p:spPr>
          <a:xfrm>
            <a:off x="4570172" y="4948330"/>
            <a:ext cx="3050438" cy="2095847"/>
          </a:xfrm>
        </p:spPr>
        <p:txBody>
          <a:bodyPr>
            <a:normAutofit/>
          </a:bodyPr>
          <a:lstStyle/>
          <a:p>
            <a:r>
              <a:rPr lang="en-US">
                <a:solidFill>
                  <a:schemeClr val="accent6">
                    <a:lumMod val="75000"/>
                  </a:schemeClr>
                </a:solidFill>
                <a:hlinkClick r:id="rId5">
                  <a:extLst>
                    <a:ext uri="{A12FA001-AC4F-418D-AE19-62706E023703}">
                      <ahyp:hlinkClr xmlns:ahyp="http://schemas.microsoft.com/office/drawing/2018/hyperlinkcolor" val="tx"/>
                    </a:ext>
                  </a:extLst>
                </a:hlinkClick>
              </a:rPr>
              <a:t>msue.vend@msu.edu</a:t>
            </a:r>
            <a:r>
              <a:rPr lang="en-US">
                <a:solidFill>
                  <a:schemeClr val="accent6">
                    <a:lumMod val="75000"/>
                  </a:schemeClr>
                </a:solidFill>
              </a:rPr>
              <a:t> </a:t>
            </a:r>
            <a:r>
              <a:rPr lang="en-US"/>
              <a:t>will create your login. You’ll receive an email with login &amp; detailed information.</a:t>
            </a:r>
          </a:p>
          <a:p>
            <a:r>
              <a:rPr lang="en-US" b="1" u="sng">
                <a:solidFill>
                  <a:schemeClr val="accent6">
                    <a:lumMod val="75000"/>
                  </a:schemeClr>
                </a:solidFill>
              </a:rPr>
              <a:t>Save</a:t>
            </a:r>
            <a:r>
              <a:rPr lang="en-US"/>
              <a:t> and refer as needed.  </a:t>
            </a:r>
          </a:p>
          <a:p>
            <a:r>
              <a:rPr lang="en-US"/>
              <a:t>Never share logins with anyone.</a:t>
            </a:r>
          </a:p>
        </p:txBody>
      </p:sp>
      <p:sp>
        <p:nvSpPr>
          <p:cNvPr id="9" name="Text Placeholder 8">
            <a:extLst>
              <a:ext uri="{FF2B5EF4-FFF2-40B4-BE49-F238E27FC236}">
                <a16:creationId xmlns:a16="http://schemas.microsoft.com/office/drawing/2014/main" id="{9A84B8EE-2A3D-4296-BDF4-B339393F6B65}"/>
              </a:ext>
            </a:extLst>
          </p:cNvPr>
          <p:cNvSpPr>
            <a:spLocks noGrp="1"/>
          </p:cNvSpPr>
          <p:nvPr>
            <p:ph type="body" sz="quarter" idx="13"/>
          </p:nvPr>
        </p:nvSpPr>
        <p:spPr>
          <a:xfrm>
            <a:off x="7982775" y="4359829"/>
            <a:ext cx="4209225" cy="576262"/>
          </a:xfrm>
        </p:spPr>
        <p:txBody>
          <a:bodyPr/>
          <a:lstStyle/>
          <a:p>
            <a:r>
              <a:rPr lang="en-US"/>
              <a:t>My account isn’t working!</a:t>
            </a:r>
          </a:p>
        </p:txBody>
      </p:sp>
      <p:sp>
        <p:nvSpPr>
          <p:cNvPr id="11" name="Text Placeholder 10">
            <a:extLst>
              <a:ext uri="{FF2B5EF4-FFF2-40B4-BE49-F238E27FC236}">
                <a16:creationId xmlns:a16="http://schemas.microsoft.com/office/drawing/2014/main" id="{3477B8A6-AB06-4C2B-9891-22D644A403F4}"/>
              </a:ext>
            </a:extLst>
          </p:cNvPr>
          <p:cNvSpPr>
            <a:spLocks noGrp="1"/>
          </p:cNvSpPr>
          <p:nvPr>
            <p:ph type="body" sz="half" idx="20"/>
          </p:nvPr>
        </p:nvSpPr>
        <p:spPr>
          <a:xfrm>
            <a:off x="7982774" y="4948328"/>
            <a:ext cx="3494227" cy="2128747"/>
          </a:xfrm>
        </p:spPr>
        <p:txBody>
          <a:bodyPr>
            <a:normAutofit/>
          </a:bodyPr>
          <a:lstStyle/>
          <a:p>
            <a:r>
              <a:rPr lang="en-US"/>
              <a:t>Is your account active?  Could it have been deactivated?</a:t>
            </a:r>
          </a:p>
          <a:p>
            <a:r>
              <a:rPr lang="en-US"/>
              <a:t>If you’ve forgotten your password, follow prompts for </a:t>
            </a:r>
            <a:r>
              <a:rPr lang="en-US">
                <a:solidFill>
                  <a:schemeClr val="accent1">
                    <a:lumMod val="60000"/>
                    <a:lumOff val="40000"/>
                  </a:schemeClr>
                </a:solidFill>
              </a:rPr>
              <a:t>“</a:t>
            </a:r>
            <a:r>
              <a:rPr lang="en-US">
                <a:solidFill>
                  <a:schemeClr val="accent1">
                    <a:lumMod val="60000"/>
                    <a:lumOff val="40000"/>
                  </a:schemeClr>
                </a:solidFill>
                <a:hlinkClick r:id="rId6">
                  <a:extLst>
                    <a:ext uri="{A12FA001-AC4F-418D-AE19-62706E023703}">
                      <ahyp:hlinkClr xmlns:ahyp="http://schemas.microsoft.com/office/drawing/2018/hyperlinkcolor" val="tx"/>
                    </a:ext>
                  </a:extLst>
                </a:hlinkClick>
              </a:rPr>
              <a:t>forgot your password</a:t>
            </a:r>
            <a:r>
              <a:rPr lang="en-US">
                <a:solidFill>
                  <a:schemeClr val="accent1">
                    <a:lumMod val="60000"/>
                    <a:lumOff val="40000"/>
                  </a:schemeClr>
                </a:solidFill>
              </a:rPr>
              <a:t>”</a:t>
            </a:r>
          </a:p>
          <a:p>
            <a:r>
              <a:rPr lang="en-US"/>
              <a:t>The system will send you an email link to reset your password.</a:t>
            </a:r>
          </a:p>
        </p:txBody>
      </p:sp>
      <p:sp>
        <p:nvSpPr>
          <p:cNvPr id="20" name="TextBox 19">
            <a:extLst>
              <a:ext uri="{FF2B5EF4-FFF2-40B4-BE49-F238E27FC236}">
                <a16:creationId xmlns:a16="http://schemas.microsoft.com/office/drawing/2014/main" id="{B25A89F7-68BF-4B3A-9792-7A80A342BF7A}"/>
              </a:ext>
            </a:extLst>
          </p:cNvPr>
          <p:cNvSpPr txBox="1"/>
          <p:nvPr/>
        </p:nvSpPr>
        <p:spPr>
          <a:xfrm>
            <a:off x="1014100" y="2207339"/>
            <a:ext cx="11177900" cy="461665"/>
          </a:xfrm>
          <a:prstGeom prst="rect">
            <a:avLst/>
          </a:prstGeom>
          <a:noFill/>
        </p:spPr>
        <p:txBody>
          <a:bodyPr wrap="square" rtlCol="0">
            <a:spAutoFit/>
          </a:bodyPr>
          <a:lstStyle/>
          <a:p>
            <a:r>
              <a:rPr lang="en-US" sz="2400">
                <a:solidFill>
                  <a:schemeClr val="accent1">
                    <a:lumMod val="60000"/>
                    <a:lumOff val="40000"/>
                  </a:schemeClr>
                </a:solidFill>
              </a:rPr>
              <a:t>#1 - District Director or District Support identifies you need access</a:t>
            </a:r>
          </a:p>
        </p:txBody>
      </p:sp>
      <p:pic>
        <p:nvPicPr>
          <p:cNvPr id="12" name="Picture Placeholder 11" descr="Hand behind bars">
            <a:extLst>
              <a:ext uri="{FF2B5EF4-FFF2-40B4-BE49-F238E27FC236}">
                <a16:creationId xmlns:a16="http://schemas.microsoft.com/office/drawing/2014/main" id="{91E0B94B-8FB8-40A0-BA17-FCE315F4F36B}"/>
              </a:ext>
            </a:extLst>
          </p:cNvPr>
          <p:cNvPicPr>
            <a:picLocks noGrp="1" noChangeAspect="1"/>
          </p:cNvPicPr>
          <p:nvPr>
            <p:ph type="pic" idx="22"/>
          </p:nvPr>
        </p:nvPicPr>
        <p:blipFill>
          <a:blip r:embed="rId7"/>
          <a:srcRect t="6387" b="6387"/>
          <a:stretch>
            <a:fillRect/>
          </a:stretch>
        </p:blipFill>
        <p:spPr>
          <a:xfrm>
            <a:off x="8384480" y="2718285"/>
            <a:ext cx="2690813" cy="1592262"/>
          </a:xfrm>
        </p:spPr>
      </p:pic>
      <p:sp>
        <p:nvSpPr>
          <p:cNvPr id="13" name="Slide Number Placeholder 12">
            <a:extLst>
              <a:ext uri="{FF2B5EF4-FFF2-40B4-BE49-F238E27FC236}">
                <a16:creationId xmlns:a16="http://schemas.microsoft.com/office/drawing/2014/main" id="{A695B1FE-2531-424E-A166-0C2D7D2BFD29}"/>
              </a:ext>
            </a:extLst>
          </p:cNvPr>
          <p:cNvSpPr>
            <a:spLocks noGrp="1"/>
          </p:cNvSpPr>
          <p:nvPr>
            <p:ph type="sldNum" sz="quarter" idx="12"/>
          </p:nvPr>
        </p:nvSpPr>
        <p:spPr/>
        <p:txBody>
          <a:bodyPr/>
          <a:lstStyle/>
          <a:p>
            <a:fld id="{3A98EE3D-8CD1-4C3F-BD1C-C98C9596463C}" type="slidenum">
              <a:rPr lang="en-US" smtClean="0"/>
              <a:t>5</a:t>
            </a:fld>
            <a:endParaRPr lang="en-US"/>
          </a:p>
        </p:txBody>
      </p:sp>
    </p:spTree>
    <p:extLst>
      <p:ext uri="{BB962C8B-B14F-4D97-AF65-F5344CB8AC3E}">
        <p14:creationId xmlns:p14="http://schemas.microsoft.com/office/powerpoint/2010/main" val="40846647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F300E-82D1-4879-BD8E-3CD630949B3C}"/>
              </a:ext>
            </a:extLst>
          </p:cNvPr>
          <p:cNvSpPr>
            <a:spLocks noGrp="1"/>
          </p:cNvSpPr>
          <p:nvPr>
            <p:ph type="title"/>
          </p:nvPr>
        </p:nvSpPr>
        <p:spPr>
          <a:xfrm>
            <a:off x="734459" y="619125"/>
            <a:ext cx="6495016" cy="1023685"/>
          </a:xfrm>
        </p:spPr>
        <p:txBody>
          <a:bodyPr>
            <a:normAutofit/>
          </a:bodyPr>
          <a:lstStyle/>
          <a:p>
            <a:r>
              <a:rPr lang="en-US" sz="5400"/>
              <a:t>Final</a:t>
            </a:r>
            <a:r>
              <a:rPr lang="en-US">
                <a:solidFill>
                  <a:schemeClr val="accent1">
                    <a:lumMod val="60000"/>
                    <a:lumOff val="40000"/>
                  </a:schemeClr>
                </a:solidFill>
              </a:rPr>
              <a:t> </a:t>
            </a:r>
            <a:r>
              <a:rPr lang="en-US" sz="5400"/>
              <a:t>check</a:t>
            </a:r>
          </a:p>
        </p:txBody>
      </p:sp>
      <p:sp>
        <p:nvSpPr>
          <p:cNvPr id="3" name="Content Placeholder 2">
            <a:extLst>
              <a:ext uri="{FF2B5EF4-FFF2-40B4-BE49-F238E27FC236}">
                <a16:creationId xmlns:a16="http://schemas.microsoft.com/office/drawing/2014/main" id="{3AE4CBDA-ED02-4F88-98B9-9D00CB925A54}"/>
              </a:ext>
            </a:extLst>
          </p:cNvPr>
          <p:cNvSpPr>
            <a:spLocks noGrp="1"/>
          </p:cNvSpPr>
          <p:nvPr>
            <p:ph idx="1"/>
          </p:nvPr>
        </p:nvSpPr>
        <p:spPr>
          <a:xfrm>
            <a:off x="466532" y="2360645"/>
            <a:ext cx="11487774" cy="4619131"/>
          </a:xfrm>
        </p:spPr>
        <p:txBody>
          <a:bodyPr anchor="ctr">
            <a:normAutofit/>
          </a:bodyPr>
          <a:lstStyle/>
          <a:p>
            <a:r>
              <a:rPr lang="en-US" sz="1800" dirty="0"/>
              <a:t>Now that you have run all reports &amp; you have verified the money on hand matches exactly to the reports say, you should do one more review for the following:</a:t>
            </a:r>
          </a:p>
          <a:p>
            <a:pPr lvl="1"/>
            <a:r>
              <a:rPr lang="en-US" sz="1800" dirty="0"/>
              <a:t>Approval from District Director (or authorized signer). This can be handwritten or electronic.</a:t>
            </a:r>
          </a:p>
          <a:p>
            <a:pPr lvl="1"/>
            <a:r>
              <a:rPr lang="en-US" sz="1800" dirty="0"/>
              <a:t>Preparer’s name/email on </a:t>
            </a:r>
            <a:r>
              <a:rPr lang="en-US" sz="1800" b="1" i="1" u="sng" dirty="0"/>
              <a:t>one</a:t>
            </a:r>
            <a:r>
              <a:rPr lang="en-US" sz="1800" dirty="0"/>
              <a:t> page of the 3 reports.</a:t>
            </a:r>
          </a:p>
          <a:p>
            <a:pPr lvl="1"/>
            <a:r>
              <a:rPr lang="en-US" sz="1800" dirty="0"/>
              <a:t>Additional documents to be included:</a:t>
            </a:r>
          </a:p>
          <a:p>
            <a:pPr lvl="2"/>
            <a:r>
              <a:rPr lang="en-US" sz="1800" dirty="0"/>
              <a:t>Donations received require a </a:t>
            </a:r>
            <a:r>
              <a:rPr lang="en-US" sz="1800" dirty="0">
                <a:hlinkClick r:id="rId2"/>
              </a:rPr>
              <a:t>donation/gift form </a:t>
            </a:r>
            <a:r>
              <a:rPr lang="en-US" sz="1800" dirty="0"/>
              <a:t>to be completed.</a:t>
            </a:r>
          </a:p>
          <a:p>
            <a:pPr lvl="3"/>
            <a:r>
              <a:rPr lang="en-US" dirty="0"/>
              <a:t>Identified by reviewing sales reports – when an account begins with </a:t>
            </a:r>
            <a:r>
              <a:rPr lang="en-US" b="1" u="sng" dirty="0"/>
              <a:t>RN</a:t>
            </a:r>
            <a:r>
              <a:rPr lang="en-US" dirty="0"/>
              <a:t>- that’s an indicator that a gift form is needed.</a:t>
            </a:r>
            <a:endParaRPr lang="en-US" b="1" u="sng" dirty="0"/>
          </a:p>
          <a:p>
            <a:pPr lvl="3"/>
            <a:r>
              <a:rPr lang="en-US" dirty="0"/>
              <a:t>This form gets updated periodically, so check back to make sure you have the most updated form.</a:t>
            </a:r>
          </a:p>
          <a:p>
            <a:pPr lvl="3"/>
            <a:r>
              <a:rPr lang="en-US" sz="1600" dirty="0"/>
              <a:t>Common areas folks forget: Intent/purpose &amp; account information</a:t>
            </a:r>
          </a:p>
          <a:p>
            <a:pPr lvl="2"/>
            <a:r>
              <a:rPr lang="en-US" sz="1800" dirty="0"/>
              <a:t>Third Party donations – sometimes have a portal to login and find details- if you need help, reach out to </a:t>
            </a:r>
            <a:r>
              <a:rPr lang="en-US" sz="1800" dirty="0">
                <a:hlinkClick r:id="rId3"/>
              </a:rPr>
              <a:t>msue.vend@msu.edu</a:t>
            </a:r>
            <a:r>
              <a:rPr lang="en-US" sz="1800" dirty="0"/>
              <a:t>. I have set up logins for many 3</a:t>
            </a:r>
            <a:r>
              <a:rPr lang="en-US" sz="1800" baseline="30000" dirty="0"/>
              <a:t>rd</a:t>
            </a:r>
            <a:r>
              <a:rPr lang="en-US" sz="1800" dirty="0"/>
              <a:t> party sites.</a:t>
            </a:r>
          </a:p>
          <a:p>
            <a:endParaRPr lang="en-US" sz="1400" dirty="0"/>
          </a:p>
        </p:txBody>
      </p:sp>
      <p:sp>
        <p:nvSpPr>
          <p:cNvPr id="4" name="Slide Number Placeholder 3">
            <a:extLst>
              <a:ext uri="{FF2B5EF4-FFF2-40B4-BE49-F238E27FC236}">
                <a16:creationId xmlns:a16="http://schemas.microsoft.com/office/drawing/2014/main" id="{C896286C-2323-4ABF-BFEA-7E1296FBC6D1}"/>
              </a:ext>
            </a:extLst>
          </p:cNvPr>
          <p:cNvSpPr>
            <a:spLocks noGrp="1"/>
          </p:cNvSpPr>
          <p:nvPr>
            <p:ph type="sldNum" sz="quarter" idx="12"/>
          </p:nvPr>
        </p:nvSpPr>
        <p:spPr/>
        <p:txBody>
          <a:bodyPr/>
          <a:lstStyle/>
          <a:p>
            <a:fld id="{3A98EE3D-8CD1-4C3F-BD1C-C98C9596463C}" type="slidenum">
              <a:rPr lang="en-US" smtClean="0"/>
              <a:t>50</a:t>
            </a:fld>
            <a:endParaRPr lang="en-US"/>
          </a:p>
        </p:txBody>
      </p:sp>
    </p:spTree>
    <p:extLst>
      <p:ext uri="{BB962C8B-B14F-4D97-AF65-F5344CB8AC3E}">
        <p14:creationId xmlns:p14="http://schemas.microsoft.com/office/powerpoint/2010/main" val="2991365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8B9A1-C3E5-43D4-9E35-F8AB2E9769D1}"/>
              </a:ext>
            </a:extLst>
          </p:cNvPr>
          <p:cNvSpPr>
            <a:spLocks noGrp="1"/>
          </p:cNvSpPr>
          <p:nvPr>
            <p:ph type="title"/>
          </p:nvPr>
        </p:nvSpPr>
        <p:spPr>
          <a:xfrm>
            <a:off x="1371593" y="374503"/>
            <a:ext cx="9718111" cy="1576446"/>
          </a:xfrm>
        </p:spPr>
        <p:txBody>
          <a:bodyPr anchor="ctr">
            <a:normAutofit/>
          </a:bodyPr>
          <a:lstStyle/>
          <a:p>
            <a:pPr algn="ctr"/>
            <a:r>
              <a:rPr lang="en-US" sz="4000">
                <a:solidFill>
                  <a:srgbClr val="FFFFFF"/>
                </a:solidFill>
              </a:rPr>
              <a:t>Submitting deposits	</a:t>
            </a:r>
          </a:p>
        </p:txBody>
      </p:sp>
      <p:graphicFrame>
        <p:nvGraphicFramePr>
          <p:cNvPr id="5" name="Content Placeholder 2">
            <a:extLst>
              <a:ext uri="{FF2B5EF4-FFF2-40B4-BE49-F238E27FC236}">
                <a16:creationId xmlns:a16="http://schemas.microsoft.com/office/drawing/2014/main" id="{F012D833-FD06-3351-7E92-7CDCC75C296D}"/>
              </a:ext>
            </a:extLst>
          </p:cNvPr>
          <p:cNvGraphicFramePr>
            <a:graphicFrameLocks noGrp="1"/>
          </p:cNvGraphicFramePr>
          <p:nvPr>
            <p:ph idx="1"/>
            <p:extLst>
              <p:ext uri="{D42A27DB-BD31-4B8C-83A1-F6EECF244321}">
                <p14:modId xmlns:p14="http://schemas.microsoft.com/office/powerpoint/2010/main" val="3435366223"/>
              </p:ext>
            </p:extLst>
          </p:nvPr>
        </p:nvGraphicFramePr>
        <p:xfrm>
          <a:off x="632085" y="2641617"/>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20822DDB-501A-4FA5-9144-857D5F8EFF73}"/>
              </a:ext>
            </a:extLst>
          </p:cNvPr>
          <p:cNvSpPr>
            <a:spLocks noGrp="1"/>
          </p:cNvSpPr>
          <p:nvPr>
            <p:ph type="sldNum" sz="quarter" idx="12"/>
          </p:nvPr>
        </p:nvSpPr>
        <p:spPr/>
        <p:txBody>
          <a:bodyPr/>
          <a:lstStyle/>
          <a:p>
            <a:fld id="{3A98EE3D-8CD1-4C3F-BD1C-C98C9596463C}" type="slidenum">
              <a:rPr lang="en-US" smtClean="0"/>
              <a:t>51</a:t>
            </a:fld>
            <a:endParaRPr lang="en-US"/>
          </a:p>
        </p:txBody>
      </p:sp>
    </p:spTree>
    <p:extLst>
      <p:ext uri="{BB962C8B-B14F-4D97-AF65-F5344CB8AC3E}">
        <p14:creationId xmlns:p14="http://schemas.microsoft.com/office/powerpoint/2010/main" val="58754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6DA70-6148-48C6-815A-111DE33A21F9}"/>
              </a:ext>
            </a:extLst>
          </p:cNvPr>
          <p:cNvSpPr>
            <a:spLocks noGrp="1"/>
          </p:cNvSpPr>
          <p:nvPr>
            <p:ph type="title"/>
          </p:nvPr>
        </p:nvSpPr>
        <p:spPr/>
        <p:txBody>
          <a:bodyPr anchor="t">
            <a:normAutofit/>
          </a:bodyPr>
          <a:lstStyle/>
          <a:p>
            <a:r>
              <a:rPr lang="en-US" sz="3600"/>
              <a:t>Common mistakes	</a:t>
            </a:r>
          </a:p>
        </p:txBody>
      </p:sp>
      <p:sp>
        <p:nvSpPr>
          <p:cNvPr id="3" name="Content Placeholder 2">
            <a:extLst>
              <a:ext uri="{FF2B5EF4-FFF2-40B4-BE49-F238E27FC236}">
                <a16:creationId xmlns:a16="http://schemas.microsoft.com/office/drawing/2014/main" id="{B16D665E-0C3E-4B08-B0BF-C345418B8B3B}"/>
              </a:ext>
            </a:extLst>
          </p:cNvPr>
          <p:cNvSpPr>
            <a:spLocks noGrp="1"/>
          </p:cNvSpPr>
          <p:nvPr>
            <p:ph type="body" sz="half" idx="2"/>
          </p:nvPr>
        </p:nvSpPr>
        <p:spPr>
          <a:xfrm>
            <a:off x="4974479" y="962026"/>
            <a:ext cx="6941296" cy="6181724"/>
          </a:xfrm>
        </p:spPr>
        <p:txBody>
          <a:bodyPr>
            <a:normAutofit fontScale="85000" lnSpcReduction="20000"/>
          </a:bodyPr>
          <a:lstStyle/>
          <a:p>
            <a:r>
              <a:rPr lang="en-US" sz="1600"/>
              <a:t>Not following established procedures.</a:t>
            </a:r>
          </a:p>
          <a:p>
            <a:r>
              <a:rPr lang="en-US" sz="1600"/>
              <a:t>Not adding customer names or payment details in the correct notes section.</a:t>
            </a:r>
          </a:p>
          <a:p>
            <a:r>
              <a:rPr lang="en-US" sz="1600"/>
              <a:t>Not physically counting the cash when opening the register.</a:t>
            </a:r>
          </a:p>
          <a:p>
            <a:pPr lvl="1"/>
            <a:r>
              <a:rPr lang="en-US" sz="1600"/>
              <a:t>Assuming the amount to start with because “we always have this on hand” is not an acceptable business practice.  Performing the opening process, and entering a dollar amount for the float, the cashier is validating the dollar amount of the starting float.</a:t>
            </a:r>
          </a:p>
          <a:p>
            <a:r>
              <a:rPr lang="en-US" sz="1600"/>
              <a:t>Not verifying amounts during the closure of the register.</a:t>
            </a:r>
          </a:p>
          <a:p>
            <a:pPr lvl="1"/>
            <a:r>
              <a:rPr lang="en-US" sz="1600"/>
              <a:t>The closure process is an auditing tool to verify that the activity (sales) that was entered is accurate to the money collected.</a:t>
            </a:r>
          </a:p>
          <a:p>
            <a:pPr lvl="1"/>
            <a:r>
              <a:rPr lang="en-US" sz="1600"/>
              <a:t>iPads can populate amounts into the fields where the cashier is supposed to enter the amounts, they “COUNTED”.  Often, cashier’s just click through the process quickly to close the register.  This is a problem. Assuming the amount at the close because “that’s what the screen is saying we have” is not an acceptable business practice. Performing the closing process, and entering a dollar amount for each tender type, the cashier is validating the dollar amount of each tender type.</a:t>
            </a:r>
          </a:p>
          <a:p>
            <a:r>
              <a:rPr lang="en-US" sz="1600"/>
              <a:t>Transactions with errors showing wrong payment type or incorrect change given can be identified the day it happens, rather than waiting for the deposits reports to be prepared.  Usually, that’s how I can identify cashiers aren’t following the process of closing the register properly. </a:t>
            </a:r>
          </a:p>
          <a:p>
            <a:r>
              <a:rPr lang="en-US" sz="1600"/>
              <a:t>Trying to fix errors causing duplicate entries and a domino effect of additional errors.</a:t>
            </a:r>
          </a:p>
          <a:p>
            <a:pPr lvl="1"/>
            <a:r>
              <a:rPr lang="en-US" sz="1600"/>
              <a:t>Rather than try and fix something yourself, its best to just reach out to </a:t>
            </a:r>
            <a:r>
              <a:rPr lang="en-US" sz="1600">
                <a:hlinkClick r:id="rId2"/>
              </a:rPr>
              <a:t>msue.vend@msu.edu</a:t>
            </a:r>
            <a:r>
              <a:rPr lang="en-US" sz="1600"/>
              <a:t> and explain the situation.  Often there is a simple solution and can involve just one transaction.</a:t>
            </a:r>
            <a:endParaRPr lang="en-US" sz="1300"/>
          </a:p>
        </p:txBody>
      </p:sp>
      <p:sp>
        <p:nvSpPr>
          <p:cNvPr id="6" name="Slide Number Placeholder 5">
            <a:extLst>
              <a:ext uri="{FF2B5EF4-FFF2-40B4-BE49-F238E27FC236}">
                <a16:creationId xmlns:a16="http://schemas.microsoft.com/office/drawing/2014/main" id="{C47AE12D-07BE-4F5B-8869-6CD8E2A50174}"/>
              </a:ext>
            </a:extLst>
          </p:cNvPr>
          <p:cNvSpPr>
            <a:spLocks noGrp="1"/>
          </p:cNvSpPr>
          <p:nvPr>
            <p:ph type="sldNum" sz="quarter" idx="12"/>
          </p:nvPr>
        </p:nvSpPr>
        <p:spPr/>
        <p:txBody>
          <a:bodyPr/>
          <a:lstStyle/>
          <a:p>
            <a:fld id="{3A98EE3D-8CD1-4C3F-BD1C-C98C9596463C}" type="slidenum">
              <a:rPr lang="en-US" smtClean="0"/>
              <a:pPr/>
              <a:t>52</a:t>
            </a:fld>
            <a:endParaRPr lang="en-US"/>
          </a:p>
        </p:txBody>
      </p:sp>
    </p:spTree>
    <p:extLst>
      <p:ext uri="{BB962C8B-B14F-4D97-AF65-F5344CB8AC3E}">
        <p14:creationId xmlns:p14="http://schemas.microsoft.com/office/powerpoint/2010/main" val="3780987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01D60-C4F9-4BE5-80FF-C651BE877CDB}"/>
              </a:ext>
            </a:extLst>
          </p:cNvPr>
          <p:cNvSpPr>
            <a:spLocks noGrp="1"/>
          </p:cNvSpPr>
          <p:nvPr>
            <p:ph type="title"/>
          </p:nvPr>
        </p:nvSpPr>
        <p:spPr/>
        <p:txBody>
          <a:bodyPr/>
          <a:lstStyle/>
          <a:p>
            <a:r>
              <a:rPr lang="en-US"/>
              <a:t>Yearly PCI DSS Certification</a:t>
            </a:r>
          </a:p>
        </p:txBody>
      </p:sp>
      <p:sp>
        <p:nvSpPr>
          <p:cNvPr id="13" name="Text Placeholder 10">
            <a:extLst>
              <a:ext uri="{FF2B5EF4-FFF2-40B4-BE49-F238E27FC236}">
                <a16:creationId xmlns:a16="http://schemas.microsoft.com/office/drawing/2014/main" id="{B85496AA-8F2E-4E6E-97C2-FF9F600AD314}"/>
              </a:ext>
            </a:extLst>
          </p:cNvPr>
          <p:cNvSpPr>
            <a:spLocks noGrp="1"/>
          </p:cNvSpPr>
          <p:nvPr>
            <p:ph idx="1"/>
          </p:nvPr>
        </p:nvSpPr>
        <p:spPr>
          <a:xfrm>
            <a:off x="1155700" y="2603500"/>
            <a:ext cx="8824913" cy="3416300"/>
          </a:xfrm>
        </p:spPr>
        <p:txBody>
          <a:bodyPr>
            <a:normAutofit/>
          </a:bodyPr>
          <a:lstStyle/>
          <a:p>
            <a:r>
              <a:rPr lang="en-US" dirty="0"/>
              <a:t>The </a:t>
            </a:r>
            <a:r>
              <a:rPr lang="en-US" b="1" dirty="0"/>
              <a:t>Payment Card Industry Data Security Standard (PCI DSS)</a:t>
            </a:r>
            <a:r>
              <a:rPr lang="en-US" dirty="0"/>
              <a:t> ensures the secure handling of payment transactions. As a user of the Lightspeed cash register system, you are required to maintain compliance by signing a payment card security statement.</a:t>
            </a:r>
          </a:p>
          <a:p>
            <a:r>
              <a:rPr lang="en-US" dirty="0"/>
              <a:t>To remain compliant, </a:t>
            </a:r>
            <a:r>
              <a:rPr lang="en-US" b="1" dirty="0"/>
              <a:t>MSU requires </a:t>
            </a:r>
            <a:r>
              <a:rPr lang="en-US" b="1" u="sng" dirty="0"/>
              <a:t>annual</a:t>
            </a:r>
            <a:r>
              <a:rPr lang="en-US" b="1" dirty="0"/>
              <a:t> PCI DSS recertification</a:t>
            </a:r>
            <a:r>
              <a:rPr lang="en-US" dirty="0"/>
              <a:t>. This means that every year, users of Lightspeed will need to initial and date the payment card security statement. These signed statements will be retained by the Lightspeed staff.</a:t>
            </a:r>
          </a:p>
          <a:p>
            <a:r>
              <a:rPr lang="en-US" b="1" dirty="0"/>
              <a:t>Failure to sign the security statement will result in the deactivation of your Lightspeed access.</a:t>
            </a:r>
            <a:endParaRPr lang="en-US" dirty="0"/>
          </a:p>
        </p:txBody>
      </p:sp>
      <p:sp>
        <p:nvSpPr>
          <p:cNvPr id="14" name="Slide Number Placeholder 13">
            <a:extLst>
              <a:ext uri="{FF2B5EF4-FFF2-40B4-BE49-F238E27FC236}">
                <a16:creationId xmlns:a16="http://schemas.microsoft.com/office/drawing/2014/main" id="{3EEBE878-8E6C-4213-A74E-1A61565D24D6}"/>
              </a:ext>
            </a:extLst>
          </p:cNvPr>
          <p:cNvSpPr>
            <a:spLocks noGrp="1"/>
          </p:cNvSpPr>
          <p:nvPr>
            <p:ph type="sldNum" sz="quarter" idx="12"/>
          </p:nvPr>
        </p:nvSpPr>
        <p:spPr/>
        <p:txBody>
          <a:bodyPr/>
          <a:lstStyle/>
          <a:p>
            <a:fld id="{3A98EE3D-8CD1-4C3F-BD1C-C98C9596463C}" type="slidenum">
              <a:rPr lang="en-US" smtClean="0"/>
              <a:t>6</a:t>
            </a:fld>
            <a:endParaRPr lang="en-US"/>
          </a:p>
        </p:txBody>
      </p:sp>
    </p:spTree>
    <p:extLst>
      <p:ext uri="{BB962C8B-B14F-4D97-AF65-F5344CB8AC3E}">
        <p14:creationId xmlns:p14="http://schemas.microsoft.com/office/powerpoint/2010/main" val="3483254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6F212-1871-49D8-A591-C8BFF417601A}"/>
              </a:ext>
            </a:extLst>
          </p:cNvPr>
          <p:cNvSpPr>
            <a:spLocks noGrp="1"/>
          </p:cNvSpPr>
          <p:nvPr>
            <p:ph type="title"/>
          </p:nvPr>
        </p:nvSpPr>
        <p:spPr/>
        <p:txBody>
          <a:bodyPr/>
          <a:lstStyle/>
          <a:p>
            <a:r>
              <a:rPr lang="en-US"/>
              <a:t>Opening your register</a:t>
            </a:r>
          </a:p>
        </p:txBody>
      </p:sp>
      <p:sp>
        <p:nvSpPr>
          <p:cNvPr id="3" name="Text Placeholder 2">
            <a:extLst>
              <a:ext uri="{FF2B5EF4-FFF2-40B4-BE49-F238E27FC236}">
                <a16:creationId xmlns:a16="http://schemas.microsoft.com/office/drawing/2014/main" id="{E5B6C4F5-9ABB-4E49-A51F-E7EB95A181AE}"/>
              </a:ext>
            </a:extLst>
          </p:cNvPr>
          <p:cNvSpPr>
            <a:spLocks noGrp="1"/>
          </p:cNvSpPr>
          <p:nvPr>
            <p:ph type="body" idx="1"/>
          </p:nvPr>
        </p:nvSpPr>
        <p:spPr>
          <a:xfrm>
            <a:off x="1154954" y="2298708"/>
            <a:ext cx="3141878" cy="576262"/>
          </a:xfrm>
        </p:spPr>
        <p:txBody>
          <a:bodyPr/>
          <a:lstStyle/>
          <a:p>
            <a:pPr algn="ctr"/>
            <a:r>
              <a:rPr lang="en-US"/>
              <a:t>Why?</a:t>
            </a:r>
          </a:p>
        </p:txBody>
      </p:sp>
      <p:sp>
        <p:nvSpPr>
          <p:cNvPr id="4" name="Text Placeholder 3">
            <a:extLst>
              <a:ext uri="{FF2B5EF4-FFF2-40B4-BE49-F238E27FC236}">
                <a16:creationId xmlns:a16="http://schemas.microsoft.com/office/drawing/2014/main" id="{02A20648-144E-4E35-AA97-D3899FC80779}"/>
              </a:ext>
            </a:extLst>
          </p:cNvPr>
          <p:cNvSpPr>
            <a:spLocks noGrp="1"/>
          </p:cNvSpPr>
          <p:nvPr>
            <p:ph type="body" sz="half" idx="15"/>
          </p:nvPr>
        </p:nvSpPr>
        <p:spPr>
          <a:xfrm>
            <a:off x="1154953" y="2948858"/>
            <a:ext cx="3141879" cy="2847293"/>
          </a:xfrm>
        </p:spPr>
        <p:txBody>
          <a:bodyPr>
            <a:normAutofit/>
          </a:bodyPr>
          <a:lstStyle/>
          <a:p>
            <a:r>
              <a:rPr lang="en-US"/>
              <a:t>You need cash in order to give change to customers paying cash.</a:t>
            </a:r>
          </a:p>
          <a:p>
            <a:r>
              <a:rPr lang="en-US"/>
              <a:t>These internal controls are necessary to prevent mishandling of money and to safeguard assets against loss or theft.</a:t>
            </a:r>
          </a:p>
          <a:p>
            <a:r>
              <a:rPr lang="en-US"/>
              <a:t>Strong internal controls promote operational efficiency, and they also ensure reliable accounting records.</a:t>
            </a:r>
          </a:p>
        </p:txBody>
      </p:sp>
      <p:sp>
        <p:nvSpPr>
          <p:cNvPr id="5" name="Text Placeholder 4">
            <a:extLst>
              <a:ext uri="{FF2B5EF4-FFF2-40B4-BE49-F238E27FC236}">
                <a16:creationId xmlns:a16="http://schemas.microsoft.com/office/drawing/2014/main" id="{C3E09FF7-3563-4DCF-B870-C3E9228E6D3C}"/>
              </a:ext>
            </a:extLst>
          </p:cNvPr>
          <p:cNvSpPr>
            <a:spLocks noGrp="1"/>
          </p:cNvSpPr>
          <p:nvPr>
            <p:ph type="body" sz="quarter" idx="3"/>
          </p:nvPr>
        </p:nvSpPr>
        <p:spPr>
          <a:xfrm>
            <a:off x="4512722" y="2298706"/>
            <a:ext cx="3067398" cy="576262"/>
          </a:xfrm>
        </p:spPr>
        <p:txBody>
          <a:bodyPr/>
          <a:lstStyle/>
          <a:p>
            <a:pPr algn="ctr"/>
            <a:r>
              <a:rPr lang="en-US"/>
              <a:t>How?</a:t>
            </a:r>
          </a:p>
        </p:txBody>
      </p:sp>
      <p:sp>
        <p:nvSpPr>
          <p:cNvPr id="6" name="Text Placeholder 5">
            <a:extLst>
              <a:ext uri="{FF2B5EF4-FFF2-40B4-BE49-F238E27FC236}">
                <a16:creationId xmlns:a16="http://schemas.microsoft.com/office/drawing/2014/main" id="{EEAD88E9-6DFE-443D-8CC5-8408073FBFC6}"/>
              </a:ext>
            </a:extLst>
          </p:cNvPr>
          <p:cNvSpPr>
            <a:spLocks noGrp="1"/>
          </p:cNvSpPr>
          <p:nvPr>
            <p:ph type="body" sz="half" idx="16"/>
          </p:nvPr>
        </p:nvSpPr>
        <p:spPr>
          <a:xfrm>
            <a:off x="4512721" y="2948856"/>
            <a:ext cx="3147009" cy="3909143"/>
          </a:xfrm>
        </p:spPr>
        <p:txBody>
          <a:bodyPr>
            <a:normAutofit fontScale="92500"/>
          </a:bodyPr>
          <a:lstStyle/>
          <a:p>
            <a:r>
              <a:rPr lang="en-US" b="1" i="1">
                <a:solidFill>
                  <a:schemeClr val="accent6">
                    <a:lumMod val="75000"/>
                  </a:schemeClr>
                </a:solidFill>
              </a:rPr>
              <a:t>Physically touch </a:t>
            </a:r>
            <a:r>
              <a:rPr lang="en-US"/>
              <a:t>the dollar bills &amp; coin to </a:t>
            </a:r>
            <a:r>
              <a:rPr lang="en-US" b="1" i="1">
                <a:solidFill>
                  <a:schemeClr val="accent6">
                    <a:lumMod val="75000"/>
                  </a:schemeClr>
                </a:solidFill>
              </a:rPr>
              <a:t>count</a:t>
            </a:r>
            <a:r>
              <a:rPr lang="en-US" b="1">
                <a:solidFill>
                  <a:schemeClr val="accent6">
                    <a:lumMod val="75000"/>
                  </a:schemeClr>
                </a:solidFill>
              </a:rPr>
              <a:t>,</a:t>
            </a:r>
            <a:r>
              <a:rPr lang="en-US"/>
              <a:t> then enter this amount as the opening float.  </a:t>
            </a:r>
          </a:p>
          <a:p>
            <a:r>
              <a:rPr lang="en-US" b="1"/>
              <a:t>NEVER recall the amount from memory.</a:t>
            </a:r>
            <a:r>
              <a:rPr lang="en-US"/>
              <a:t>  </a:t>
            </a:r>
          </a:p>
          <a:p>
            <a:r>
              <a:rPr lang="en-US"/>
              <a:t>When you enter the amount for the Opening Float you are electronically making an official statement that you’ve counted the money, and this is the amount you are starting with.</a:t>
            </a:r>
          </a:p>
          <a:p>
            <a:r>
              <a:rPr lang="en-US"/>
              <a:t>While you should have the same opening float, mistakes do happen and there could be an instance where the starting float is different.  </a:t>
            </a:r>
          </a:p>
          <a:p>
            <a:r>
              <a:rPr lang="en-US"/>
              <a:t>When this happens, be sure to report this immediately.</a:t>
            </a:r>
          </a:p>
        </p:txBody>
      </p:sp>
      <p:sp>
        <p:nvSpPr>
          <p:cNvPr id="7" name="Text Placeholder 6">
            <a:extLst>
              <a:ext uri="{FF2B5EF4-FFF2-40B4-BE49-F238E27FC236}">
                <a16:creationId xmlns:a16="http://schemas.microsoft.com/office/drawing/2014/main" id="{93FB7067-E69D-41CB-A95E-AB72BCD648AF}"/>
              </a:ext>
            </a:extLst>
          </p:cNvPr>
          <p:cNvSpPr>
            <a:spLocks noGrp="1"/>
          </p:cNvSpPr>
          <p:nvPr>
            <p:ph type="body" sz="quarter" idx="13"/>
          </p:nvPr>
        </p:nvSpPr>
        <p:spPr>
          <a:xfrm>
            <a:off x="7888135" y="2298707"/>
            <a:ext cx="3145730" cy="576262"/>
          </a:xfrm>
        </p:spPr>
        <p:txBody>
          <a:bodyPr/>
          <a:lstStyle/>
          <a:p>
            <a:pPr algn="ctr"/>
            <a:r>
              <a:rPr lang="en-US"/>
              <a:t>When?</a:t>
            </a:r>
          </a:p>
        </p:txBody>
      </p:sp>
      <p:sp>
        <p:nvSpPr>
          <p:cNvPr id="8" name="Text Placeholder 7">
            <a:extLst>
              <a:ext uri="{FF2B5EF4-FFF2-40B4-BE49-F238E27FC236}">
                <a16:creationId xmlns:a16="http://schemas.microsoft.com/office/drawing/2014/main" id="{A8EB6731-B303-4DF3-8BD2-A0D7B0B7392D}"/>
              </a:ext>
            </a:extLst>
          </p:cNvPr>
          <p:cNvSpPr>
            <a:spLocks noGrp="1"/>
          </p:cNvSpPr>
          <p:nvPr>
            <p:ph type="body" sz="half" idx="17"/>
          </p:nvPr>
        </p:nvSpPr>
        <p:spPr>
          <a:xfrm>
            <a:off x="7888329" y="2948856"/>
            <a:ext cx="3145536" cy="3511594"/>
          </a:xfrm>
        </p:spPr>
        <p:txBody>
          <a:bodyPr>
            <a:normAutofit/>
          </a:bodyPr>
          <a:lstStyle/>
          <a:p>
            <a:r>
              <a:rPr lang="en-US"/>
              <a:t>At the start of each business day, you must open your register and add the starting balance- this is your opening float.</a:t>
            </a:r>
          </a:p>
          <a:p>
            <a:endParaRPr lang="en-US"/>
          </a:p>
        </p:txBody>
      </p:sp>
      <p:pic>
        <p:nvPicPr>
          <p:cNvPr id="14" name="Graphic 13" descr="Register outline">
            <a:extLst>
              <a:ext uri="{FF2B5EF4-FFF2-40B4-BE49-F238E27FC236}">
                <a16:creationId xmlns:a16="http://schemas.microsoft.com/office/drawing/2014/main" id="{92B08E09-A760-4641-939D-089EEFE504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67598" y="545209"/>
            <a:ext cx="1556759" cy="1556759"/>
          </a:xfrm>
          <a:prstGeom prst="rect">
            <a:avLst/>
          </a:prstGeom>
        </p:spPr>
      </p:pic>
      <p:pic>
        <p:nvPicPr>
          <p:cNvPr id="18" name="Picture 17">
            <a:extLst>
              <a:ext uri="{FF2B5EF4-FFF2-40B4-BE49-F238E27FC236}">
                <a16:creationId xmlns:a16="http://schemas.microsoft.com/office/drawing/2014/main" id="{56F3DB66-EB80-4FB5-880F-C8275CE78E7A}"/>
              </a:ext>
            </a:extLst>
          </p:cNvPr>
          <p:cNvPicPr>
            <a:picLocks noChangeAspect="1"/>
          </p:cNvPicPr>
          <p:nvPr/>
        </p:nvPicPr>
        <p:blipFill>
          <a:blip r:embed="rId4"/>
          <a:stretch>
            <a:fillRect/>
          </a:stretch>
        </p:blipFill>
        <p:spPr>
          <a:xfrm>
            <a:off x="8461180" y="3963341"/>
            <a:ext cx="1999639" cy="2497110"/>
          </a:xfrm>
          <a:prstGeom prst="rect">
            <a:avLst/>
          </a:prstGeom>
        </p:spPr>
      </p:pic>
      <p:sp>
        <p:nvSpPr>
          <p:cNvPr id="9" name="Slide Number Placeholder 8">
            <a:extLst>
              <a:ext uri="{FF2B5EF4-FFF2-40B4-BE49-F238E27FC236}">
                <a16:creationId xmlns:a16="http://schemas.microsoft.com/office/drawing/2014/main" id="{EA112A43-031A-486D-A920-3FBE7C1BAF7A}"/>
              </a:ext>
            </a:extLst>
          </p:cNvPr>
          <p:cNvSpPr>
            <a:spLocks noGrp="1"/>
          </p:cNvSpPr>
          <p:nvPr>
            <p:ph type="sldNum" sz="quarter" idx="12"/>
          </p:nvPr>
        </p:nvSpPr>
        <p:spPr/>
        <p:txBody>
          <a:bodyPr/>
          <a:lstStyle/>
          <a:p>
            <a:fld id="{3A98EE3D-8CD1-4C3F-BD1C-C98C9596463C}" type="slidenum">
              <a:rPr lang="en-US" smtClean="0"/>
              <a:t>7</a:t>
            </a:fld>
            <a:endParaRPr lang="en-US"/>
          </a:p>
        </p:txBody>
      </p:sp>
    </p:spTree>
    <p:extLst>
      <p:ext uri="{BB962C8B-B14F-4D97-AF65-F5344CB8AC3E}">
        <p14:creationId xmlns:p14="http://schemas.microsoft.com/office/powerpoint/2010/main" val="1566581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927A-E6E2-4975-B956-464618757D2C}"/>
              </a:ext>
            </a:extLst>
          </p:cNvPr>
          <p:cNvSpPr>
            <a:spLocks noGrp="1"/>
          </p:cNvSpPr>
          <p:nvPr>
            <p:ph type="title"/>
          </p:nvPr>
        </p:nvSpPr>
        <p:spPr>
          <a:xfrm>
            <a:off x="898580" y="769121"/>
            <a:ext cx="3694357" cy="1043655"/>
          </a:xfrm>
        </p:spPr>
        <p:txBody>
          <a:bodyPr/>
          <a:lstStyle/>
          <a:p>
            <a:r>
              <a:rPr lang="en-US">
                <a:solidFill>
                  <a:srgbClr val="EBEBEB"/>
                </a:solidFill>
              </a:rPr>
              <a:t>Sell Screen</a:t>
            </a:r>
            <a:br>
              <a:rPr lang="en-US">
                <a:solidFill>
                  <a:srgbClr val="EBEBEB"/>
                </a:solidFill>
              </a:rPr>
            </a:br>
            <a:r>
              <a:rPr lang="en-US">
                <a:solidFill>
                  <a:srgbClr val="EBEBEB"/>
                </a:solidFill>
              </a:rPr>
              <a:t>Shopping Cart</a:t>
            </a:r>
            <a:endParaRPr lang="en-US"/>
          </a:p>
        </p:txBody>
      </p:sp>
      <p:sp>
        <p:nvSpPr>
          <p:cNvPr id="4" name="Text Placeholder 3">
            <a:extLst>
              <a:ext uri="{FF2B5EF4-FFF2-40B4-BE49-F238E27FC236}">
                <a16:creationId xmlns:a16="http://schemas.microsoft.com/office/drawing/2014/main" id="{FA6857D0-6A09-430C-BD9B-0FDB148571CE}"/>
              </a:ext>
            </a:extLst>
          </p:cNvPr>
          <p:cNvSpPr>
            <a:spLocks noGrp="1"/>
          </p:cNvSpPr>
          <p:nvPr>
            <p:ph type="body" sz="half" idx="2"/>
          </p:nvPr>
        </p:nvSpPr>
        <p:spPr>
          <a:xfrm>
            <a:off x="1154954" y="1974080"/>
            <a:ext cx="3437984" cy="4050800"/>
          </a:xfrm>
        </p:spPr>
        <p:txBody>
          <a:bodyPr>
            <a:normAutofit lnSpcReduction="10000"/>
          </a:bodyPr>
          <a:lstStyle/>
          <a:p>
            <a:r>
              <a:rPr lang="en-US">
                <a:solidFill>
                  <a:srgbClr val="FFFFFF"/>
                </a:solidFill>
              </a:rPr>
              <a:t>What are all the sections of the shopping cart?</a:t>
            </a:r>
          </a:p>
          <a:p>
            <a:pPr marL="285750" indent="-285750">
              <a:buFont typeface="Wingdings" panose="05000000000000000000" pitchFamily="2" charset="2"/>
              <a:buChar char="v"/>
            </a:pPr>
            <a:endParaRPr lang="en-US">
              <a:solidFill>
                <a:srgbClr val="FFFFFF"/>
              </a:solidFill>
            </a:endParaRPr>
          </a:p>
          <a:p>
            <a:pPr marL="285750" indent="-285750">
              <a:buFont typeface="Wingdings" panose="05000000000000000000" pitchFamily="2" charset="2"/>
              <a:buChar char="v"/>
            </a:pPr>
            <a:r>
              <a:rPr lang="en-US">
                <a:solidFill>
                  <a:srgbClr val="FFFFFF"/>
                </a:solidFill>
              </a:rPr>
              <a:t>Customer – the person who is making a purchase</a:t>
            </a:r>
          </a:p>
          <a:p>
            <a:pPr marL="285750" indent="-285750">
              <a:buFont typeface="Wingdings" panose="05000000000000000000" pitchFamily="2" charset="2"/>
              <a:buChar char="v"/>
            </a:pPr>
            <a:r>
              <a:rPr lang="en-US">
                <a:solidFill>
                  <a:srgbClr val="FFFFFF"/>
                </a:solidFill>
              </a:rPr>
              <a:t>Products – the actual item(s) being purchased. Change the quantity if multiple items are needed.</a:t>
            </a:r>
          </a:p>
          <a:p>
            <a:pPr marL="285750" indent="-285750">
              <a:buFont typeface="Wingdings" panose="05000000000000000000" pitchFamily="2" charset="2"/>
              <a:buChar char="v"/>
            </a:pPr>
            <a:r>
              <a:rPr lang="en-US">
                <a:solidFill>
                  <a:srgbClr val="FFFFFF"/>
                </a:solidFill>
              </a:rPr>
              <a:t>Sales tax – applicable on tangible items unless the customer is tax exempt</a:t>
            </a:r>
          </a:p>
          <a:p>
            <a:pPr marL="285750" indent="-285750">
              <a:buFont typeface="Wingdings" panose="05000000000000000000" pitchFamily="2" charset="2"/>
              <a:buChar char="v"/>
            </a:pPr>
            <a:r>
              <a:rPr lang="en-US">
                <a:solidFill>
                  <a:srgbClr val="FFFFFF"/>
                </a:solidFill>
              </a:rPr>
              <a:t>Notes –identify the payment type so it reflects on sales history.</a:t>
            </a:r>
          </a:p>
          <a:p>
            <a:pPr marL="285750" indent="-285750">
              <a:buFont typeface="Wingdings" panose="05000000000000000000" pitchFamily="2" charset="2"/>
              <a:buChar char="v"/>
            </a:pPr>
            <a:r>
              <a:rPr lang="en-US">
                <a:solidFill>
                  <a:srgbClr val="FFFFFF"/>
                </a:solidFill>
              </a:rPr>
              <a:t>The total the customer owes</a:t>
            </a:r>
          </a:p>
          <a:p>
            <a:endParaRPr lang="en-US"/>
          </a:p>
        </p:txBody>
      </p:sp>
      <p:sp>
        <p:nvSpPr>
          <p:cNvPr id="7" name="Arrow: Right 6">
            <a:extLst>
              <a:ext uri="{FF2B5EF4-FFF2-40B4-BE49-F238E27FC236}">
                <a16:creationId xmlns:a16="http://schemas.microsoft.com/office/drawing/2014/main" id="{CE9A6A16-EFF8-42F7-8F33-5E8148559E50}"/>
              </a:ext>
            </a:extLst>
          </p:cNvPr>
          <p:cNvSpPr/>
          <p:nvPr/>
        </p:nvSpPr>
        <p:spPr>
          <a:xfrm>
            <a:off x="4973652" y="287945"/>
            <a:ext cx="572568" cy="3327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4A1198A6-0066-4239-9D50-23B8FE115D88}"/>
              </a:ext>
            </a:extLst>
          </p:cNvPr>
          <p:cNvSpPr/>
          <p:nvPr/>
        </p:nvSpPr>
        <p:spPr>
          <a:xfrm>
            <a:off x="4962260" y="691590"/>
            <a:ext cx="572568" cy="3327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04FF5D6E-729A-46EB-ACAF-2EC031EECBD7}"/>
              </a:ext>
            </a:extLst>
          </p:cNvPr>
          <p:cNvSpPr/>
          <p:nvPr/>
        </p:nvSpPr>
        <p:spPr>
          <a:xfrm>
            <a:off x="4973652" y="2817229"/>
            <a:ext cx="572568" cy="3327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71E018BC-7121-499B-BCC7-90CA862114A4}"/>
              </a:ext>
            </a:extLst>
          </p:cNvPr>
          <p:cNvSpPr/>
          <p:nvPr/>
        </p:nvSpPr>
        <p:spPr>
          <a:xfrm>
            <a:off x="4962260" y="3150003"/>
            <a:ext cx="572568" cy="3327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6661730-AE8F-4788-A973-0E8BF6AE8E0B}"/>
              </a:ext>
            </a:extLst>
          </p:cNvPr>
          <p:cNvPicPr>
            <a:picLocks noChangeAspect="1"/>
          </p:cNvPicPr>
          <p:nvPr/>
        </p:nvPicPr>
        <p:blipFill rotWithShape="1">
          <a:blip r:embed="rId2"/>
          <a:srcRect t="3125" r="8014" b="43135"/>
          <a:stretch/>
        </p:blipFill>
        <p:spPr>
          <a:xfrm>
            <a:off x="8719016" y="1885618"/>
            <a:ext cx="3255948" cy="1823258"/>
          </a:xfrm>
          <a:prstGeom prst="rect">
            <a:avLst/>
          </a:prstGeom>
        </p:spPr>
      </p:pic>
      <p:sp>
        <p:nvSpPr>
          <p:cNvPr id="14" name="Arrow: Right 13">
            <a:extLst>
              <a:ext uri="{FF2B5EF4-FFF2-40B4-BE49-F238E27FC236}">
                <a16:creationId xmlns:a16="http://schemas.microsoft.com/office/drawing/2014/main" id="{560AB5CD-B411-42C2-BE2D-F6118957B72E}"/>
              </a:ext>
            </a:extLst>
          </p:cNvPr>
          <p:cNvSpPr/>
          <p:nvPr/>
        </p:nvSpPr>
        <p:spPr>
          <a:xfrm>
            <a:off x="8146448" y="2391200"/>
            <a:ext cx="572568" cy="332774"/>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8C2C9F9-D14E-4E7A-9350-75AFF4E0A1CB}"/>
              </a:ext>
            </a:extLst>
          </p:cNvPr>
          <p:cNvSpPr txBox="1"/>
          <p:nvPr/>
        </p:nvSpPr>
        <p:spPr>
          <a:xfrm>
            <a:off x="5120495" y="3800275"/>
            <a:ext cx="3437985" cy="2739211"/>
          </a:xfrm>
          <a:prstGeom prst="rect">
            <a:avLst/>
          </a:prstGeom>
          <a:noFill/>
        </p:spPr>
        <p:txBody>
          <a:bodyPr wrap="square" rtlCol="0">
            <a:spAutoFit/>
          </a:bodyPr>
          <a:lstStyle/>
          <a:p>
            <a:r>
              <a:rPr lang="en-US" sz="1400">
                <a:solidFill>
                  <a:schemeClr val="accent1">
                    <a:lumMod val="75000"/>
                  </a:schemeClr>
                </a:solidFill>
              </a:rPr>
              <a:t>Unfortunately, there are two areas where notes can be added on this screen.</a:t>
            </a:r>
          </a:p>
          <a:p>
            <a:endParaRPr lang="en-US" sz="1400">
              <a:solidFill>
                <a:schemeClr val="accent1">
                  <a:lumMod val="75000"/>
                </a:schemeClr>
              </a:solidFill>
            </a:endParaRPr>
          </a:p>
          <a:p>
            <a:r>
              <a:rPr lang="en-US" sz="1400">
                <a:solidFill>
                  <a:schemeClr val="accent1">
                    <a:lumMod val="75000"/>
                  </a:schemeClr>
                </a:solidFill>
              </a:rPr>
              <a:t>*</a:t>
            </a:r>
            <a:r>
              <a:rPr lang="en-US" sz="1400" b="1" u="sng">
                <a:solidFill>
                  <a:schemeClr val="accent1">
                    <a:lumMod val="75000"/>
                  </a:schemeClr>
                </a:solidFill>
              </a:rPr>
              <a:t>NO</a:t>
            </a:r>
            <a:r>
              <a:rPr lang="en-US" sz="1400">
                <a:solidFill>
                  <a:schemeClr val="accent1">
                    <a:lumMod val="75000"/>
                  </a:schemeClr>
                </a:solidFill>
              </a:rPr>
              <a:t>* Directly below the product in the cart. Does not carry over.</a:t>
            </a:r>
          </a:p>
          <a:p>
            <a:endParaRPr lang="en-US" sz="1400">
              <a:solidFill>
                <a:schemeClr val="accent1">
                  <a:lumMod val="75000"/>
                </a:schemeClr>
              </a:solidFill>
            </a:endParaRPr>
          </a:p>
          <a:p>
            <a:r>
              <a:rPr lang="en-US" sz="1400">
                <a:solidFill>
                  <a:schemeClr val="accent1">
                    <a:lumMod val="75000"/>
                  </a:schemeClr>
                </a:solidFill>
              </a:rPr>
              <a:t>*</a:t>
            </a:r>
            <a:r>
              <a:rPr lang="en-US" sz="1400" b="1" u="sng">
                <a:solidFill>
                  <a:srgbClr val="00B050"/>
                </a:solidFill>
              </a:rPr>
              <a:t>YES</a:t>
            </a:r>
            <a:r>
              <a:rPr lang="en-US" sz="1400">
                <a:solidFill>
                  <a:schemeClr val="accent1">
                    <a:lumMod val="75000"/>
                  </a:schemeClr>
                </a:solidFill>
              </a:rPr>
              <a:t>* Selecting the “note” will expand to the correct spot to add notes. These will carry over to helpful areas of the cash register system.</a:t>
            </a:r>
          </a:p>
          <a:p>
            <a:endParaRPr lang="en-US"/>
          </a:p>
        </p:txBody>
      </p:sp>
      <p:pic>
        <p:nvPicPr>
          <p:cNvPr id="20" name="Picture 19">
            <a:extLst>
              <a:ext uri="{FF2B5EF4-FFF2-40B4-BE49-F238E27FC236}">
                <a16:creationId xmlns:a16="http://schemas.microsoft.com/office/drawing/2014/main" id="{E35044DF-D9BC-41D1-9085-A95C6EE120A2}"/>
              </a:ext>
            </a:extLst>
          </p:cNvPr>
          <p:cNvPicPr>
            <a:picLocks noChangeAspect="1"/>
          </p:cNvPicPr>
          <p:nvPr/>
        </p:nvPicPr>
        <p:blipFill>
          <a:blip r:embed="rId3"/>
          <a:stretch>
            <a:fillRect/>
          </a:stretch>
        </p:blipFill>
        <p:spPr>
          <a:xfrm>
            <a:off x="5678406" y="252230"/>
            <a:ext cx="2565715" cy="3276767"/>
          </a:xfrm>
          <a:prstGeom prst="rect">
            <a:avLst/>
          </a:prstGeom>
        </p:spPr>
      </p:pic>
      <p:sp>
        <p:nvSpPr>
          <p:cNvPr id="10" name="Arrow: Right 9">
            <a:extLst>
              <a:ext uri="{FF2B5EF4-FFF2-40B4-BE49-F238E27FC236}">
                <a16:creationId xmlns:a16="http://schemas.microsoft.com/office/drawing/2014/main" id="{6A356C34-4845-4853-B419-8AF2309DD4FD}"/>
              </a:ext>
            </a:extLst>
          </p:cNvPr>
          <p:cNvSpPr/>
          <p:nvPr/>
        </p:nvSpPr>
        <p:spPr>
          <a:xfrm rot="5400000">
            <a:off x="7791219" y="1808016"/>
            <a:ext cx="572568" cy="332774"/>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quot;Not Allowed&quot; Symbol 20">
            <a:extLst>
              <a:ext uri="{FF2B5EF4-FFF2-40B4-BE49-F238E27FC236}">
                <a16:creationId xmlns:a16="http://schemas.microsoft.com/office/drawing/2014/main" id="{D142C6BC-C329-402A-8856-953C58304F5C}"/>
              </a:ext>
            </a:extLst>
          </p:cNvPr>
          <p:cNvSpPr/>
          <p:nvPr/>
        </p:nvSpPr>
        <p:spPr>
          <a:xfrm>
            <a:off x="5548795" y="1507774"/>
            <a:ext cx="259221" cy="270362"/>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Graphic 4" descr="Shopping cart with solid fill">
            <a:extLst>
              <a:ext uri="{FF2B5EF4-FFF2-40B4-BE49-F238E27FC236}">
                <a16:creationId xmlns:a16="http://schemas.microsoft.com/office/drawing/2014/main" id="{B884099D-937D-46E1-9810-8C8C4C0AD5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710882">
            <a:off x="3293126" y="728555"/>
            <a:ext cx="914400" cy="914400"/>
          </a:xfrm>
          <a:prstGeom prst="rect">
            <a:avLst/>
          </a:prstGeom>
        </p:spPr>
      </p:pic>
      <p:sp>
        <p:nvSpPr>
          <p:cNvPr id="3" name="Slide Number Placeholder 2">
            <a:extLst>
              <a:ext uri="{FF2B5EF4-FFF2-40B4-BE49-F238E27FC236}">
                <a16:creationId xmlns:a16="http://schemas.microsoft.com/office/drawing/2014/main" id="{60B2D888-2DAA-4F73-8849-63BB38818D35}"/>
              </a:ext>
            </a:extLst>
          </p:cNvPr>
          <p:cNvSpPr>
            <a:spLocks noGrp="1"/>
          </p:cNvSpPr>
          <p:nvPr>
            <p:ph type="sldNum" sz="quarter" idx="12"/>
          </p:nvPr>
        </p:nvSpPr>
        <p:spPr/>
        <p:txBody>
          <a:bodyPr/>
          <a:lstStyle/>
          <a:p>
            <a:fld id="{3A98EE3D-8CD1-4C3F-BD1C-C98C9596463C}" type="slidenum">
              <a:rPr lang="en-US" smtClean="0"/>
              <a:pPr/>
              <a:t>8</a:t>
            </a:fld>
            <a:endParaRPr lang="en-US"/>
          </a:p>
        </p:txBody>
      </p:sp>
    </p:spTree>
    <p:extLst>
      <p:ext uri="{BB962C8B-B14F-4D97-AF65-F5344CB8AC3E}">
        <p14:creationId xmlns:p14="http://schemas.microsoft.com/office/powerpoint/2010/main" val="425758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80">
                                          <p:stCondLst>
                                            <p:cond delay="0"/>
                                          </p:stCondLst>
                                        </p:cTn>
                                        <p:tgtEl>
                                          <p:spTgt spid="4">
                                            <p:txEl>
                                              <p:pRg st="2" end="2"/>
                                            </p:txEl>
                                          </p:spTgt>
                                        </p:tgtEl>
                                      </p:cBhvr>
                                    </p:animEffect>
                                    <p:anim calcmode="lin" valueType="num">
                                      <p:cBhvr>
                                        <p:cTn id="26"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xEl>
                                              <p:pRg st="2" end="2"/>
                                            </p:txEl>
                                          </p:spTgt>
                                        </p:tgtEl>
                                      </p:cBhvr>
                                      <p:to x="100000" y="60000"/>
                                    </p:animScale>
                                    <p:animScale>
                                      <p:cBhvr>
                                        <p:cTn id="32" dur="166" decel="50000">
                                          <p:stCondLst>
                                            <p:cond delay="676"/>
                                          </p:stCondLst>
                                        </p:cTn>
                                        <p:tgtEl>
                                          <p:spTgt spid="4">
                                            <p:txEl>
                                              <p:pRg st="2" end="2"/>
                                            </p:txEl>
                                          </p:spTgt>
                                        </p:tgtEl>
                                      </p:cBhvr>
                                      <p:to x="100000" y="100000"/>
                                    </p:animScale>
                                    <p:animScale>
                                      <p:cBhvr>
                                        <p:cTn id="33" dur="26">
                                          <p:stCondLst>
                                            <p:cond delay="1312"/>
                                          </p:stCondLst>
                                        </p:cTn>
                                        <p:tgtEl>
                                          <p:spTgt spid="4">
                                            <p:txEl>
                                              <p:pRg st="2" end="2"/>
                                            </p:txEl>
                                          </p:spTgt>
                                        </p:tgtEl>
                                      </p:cBhvr>
                                      <p:to x="100000" y="80000"/>
                                    </p:animScale>
                                    <p:animScale>
                                      <p:cBhvr>
                                        <p:cTn id="34" dur="166" decel="50000">
                                          <p:stCondLst>
                                            <p:cond delay="1338"/>
                                          </p:stCondLst>
                                        </p:cTn>
                                        <p:tgtEl>
                                          <p:spTgt spid="4">
                                            <p:txEl>
                                              <p:pRg st="2" end="2"/>
                                            </p:txEl>
                                          </p:spTgt>
                                        </p:tgtEl>
                                      </p:cBhvr>
                                      <p:to x="100000" y="100000"/>
                                    </p:animScale>
                                    <p:animScale>
                                      <p:cBhvr>
                                        <p:cTn id="35" dur="26">
                                          <p:stCondLst>
                                            <p:cond delay="1642"/>
                                          </p:stCondLst>
                                        </p:cTn>
                                        <p:tgtEl>
                                          <p:spTgt spid="4">
                                            <p:txEl>
                                              <p:pRg st="2" end="2"/>
                                            </p:txEl>
                                          </p:spTgt>
                                        </p:tgtEl>
                                      </p:cBhvr>
                                      <p:to x="100000" y="90000"/>
                                    </p:animScale>
                                    <p:animScale>
                                      <p:cBhvr>
                                        <p:cTn id="36" dur="166" decel="50000">
                                          <p:stCondLst>
                                            <p:cond delay="1668"/>
                                          </p:stCondLst>
                                        </p:cTn>
                                        <p:tgtEl>
                                          <p:spTgt spid="4">
                                            <p:txEl>
                                              <p:pRg st="2" end="2"/>
                                            </p:txEl>
                                          </p:spTgt>
                                        </p:tgtEl>
                                      </p:cBhvr>
                                      <p:to x="100000" y="100000"/>
                                    </p:animScale>
                                    <p:animScale>
                                      <p:cBhvr>
                                        <p:cTn id="37" dur="26">
                                          <p:stCondLst>
                                            <p:cond delay="1808"/>
                                          </p:stCondLst>
                                        </p:cTn>
                                        <p:tgtEl>
                                          <p:spTgt spid="4">
                                            <p:txEl>
                                              <p:pRg st="2" end="2"/>
                                            </p:txEl>
                                          </p:spTgt>
                                        </p:tgtEl>
                                      </p:cBhvr>
                                      <p:to x="100000" y="95000"/>
                                    </p:animScale>
                                    <p:animScale>
                                      <p:cBhvr>
                                        <p:cTn id="38" dur="166" decel="50000">
                                          <p:stCondLst>
                                            <p:cond delay="1834"/>
                                          </p:stCondLst>
                                        </p:cTn>
                                        <p:tgtEl>
                                          <p:spTgt spid="4">
                                            <p:txEl>
                                              <p:pRg st="2" end="2"/>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style.rotation</p:attrName>
                                        </p:attrNameLst>
                                      </p:cBhvr>
                                      <p:tavLst>
                                        <p:tav tm="0">
                                          <p:val>
                                            <p:fltVal val="90"/>
                                          </p:val>
                                        </p:tav>
                                        <p:tav tm="100000">
                                          <p:val>
                                            <p:fltVal val="0"/>
                                          </p:val>
                                        </p:tav>
                                      </p:tavLst>
                                    </p:anim>
                                    <p:animEffect transition="in" filter="fade">
                                      <p:cBhvr>
                                        <p:cTn id="46" dur="10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4">
                                            <p:txEl>
                                              <p:pRg st="3" end="3"/>
                                            </p:txEl>
                                          </p:spTgt>
                                        </p:tgtEl>
                                        <p:attrNameLst>
                                          <p:attrName>style.visibility</p:attrName>
                                        </p:attrNameLst>
                                      </p:cBhvr>
                                      <p:to>
                                        <p:strVal val="visible"/>
                                      </p:to>
                                    </p:set>
                                    <p:animEffect transition="in" filter="wipe(down)">
                                      <p:cBhvr>
                                        <p:cTn id="51" dur="580">
                                          <p:stCondLst>
                                            <p:cond delay="0"/>
                                          </p:stCondLst>
                                        </p:cTn>
                                        <p:tgtEl>
                                          <p:spTgt spid="4">
                                            <p:txEl>
                                              <p:pRg st="3" end="3"/>
                                            </p:txEl>
                                          </p:spTgt>
                                        </p:tgtEl>
                                      </p:cBhvr>
                                    </p:animEffect>
                                    <p:anim calcmode="lin" valueType="num">
                                      <p:cBhvr>
                                        <p:cTn id="52"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57" dur="26">
                                          <p:stCondLst>
                                            <p:cond delay="650"/>
                                          </p:stCondLst>
                                        </p:cTn>
                                        <p:tgtEl>
                                          <p:spTgt spid="4">
                                            <p:txEl>
                                              <p:pRg st="3" end="3"/>
                                            </p:txEl>
                                          </p:spTgt>
                                        </p:tgtEl>
                                      </p:cBhvr>
                                      <p:to x="100000" y="60000"/>
                                    </p:animScale>
                                    <p:animScale>
                                      <p:cBhvr>
                                        <p:cTn id="58" dur="166" decel="50000">
                                          <p:stCondLst>
                                            <p:cond delay="676"/>
                                          </p:stCondLst>
                                        </p:cTn>
                                        <p:tgtEl>
                                          <p:spTgt spid="4">
                                            <p:txEl>
                                              <p:pRg st="3" end="3"/>
                                            </p:txEl>
                                          </p:spTgt>
                                        </p:tgtEl>
                                      </p:cBhvr>
                                      <p:to x="100000" y="100000"/>
                                    </p:animScale>
                                    <p:animScale>
                                      <p:cBhvr>
                                        <p:cTn id="59" dur="26">
                                          <p:stCondLst>
                                            <p:cond delay="1312"/>
                                          </p:stCondLst>
                                        </p:cTn>
                                        <p:tgtEl>
                                          <p:spTgt spid="4">
                                            <p:txEl>
                                              <p:pRg st="3" end="3"/>
                                            </p:txEl>
                                          </p:spTgt>
                                        </p:tgtEl>
                                      </p:cBhvr>
                                      <p:to x="100000" y="80000"/>
                                    </p:animScale>
                                    <p:animScale>
                                      <p:cBhvr>
                                        <p:cTn id="60" dur="166" decel="50000">
                                          <p:stCondLst>
                                            <p:cond delay="1338"/>
                                          </p:stCondLst>
                                        </p:cTn>
                                        <p:tgtEl>
                                          <p:spTgt spid="4">
                                            <p:txEl>
                                              <p:pRg st="3" end="3"/>
                                            </p:txEl>
                                          </p:spTgt>
                                        </p:tgtEl>
                                      </p:cBhvr>
                                      <p:to x="100000" y="100000"/>
                                    </p:animScale>
                                    <p:animScale>
                                      <p:cBhvr>
                                        <p:cTn id="61" dur="26">
                                          <p:stCondLst>
                                            <p:cond delay="1642"/>
                                          </p:stCondLst>
                                        </p:cTn>
                                        <p:tgtEl>
                                          <p:spTgt spid="4">
                                            <p:txEl>
                                              <p:pRg st="3" end="3"/>
                                            </p:txEl>
                                          </p:spTgt>
                                        </p:tgtEl>
                                      </p:cBhvr>
                                      <p:to x="100000" y="90000"/>
                                    </p:animScale>
                                    <p:animScale>
                                      <p:cBhvr>
                                        <p:cTn id="62" dur="166" decel="50000">
                                          <p:stCondLst>
                                            <p:cond delay="1668"/>
                                          </p:stCondLst>
                                        </p:cTn>
                                        <p:tgtEl>
                                          <p:spTgt spid="4">
                                            <p:txEl>
                                              <p:pRg st="3" end="3"/>
                                            </p:txEl>
                                          </p:spTgt>
                                        </p:tgtEl>
                                      </p:cBhvr>
                                      <p:to x="100000" y="100000"/>
                                    </p:animScale>
                                    <p:animScale>
                                      <p:cBhvr>
                                        <p:cTn id="63" dur="26">
                                          <p:stCondLst>
                                            <p:cond delay="1808"/>
                                          </p:stCondLst>
                                        </p:cTn>
                                        <p:tgtEl>
                                          <p:spTgt spid="4">
                                            <p:txEl>
                                              <p:pRg st="3" end="3"/>
                                            </p:txEl>
                                          </p:spTgt>
                                        </p:tgtEl>
                                      </p:cBhvr>
                                      <p:to x="100000" y="95000"/>
                                    </p:animScale>
                                    <p:animScale>
                                      <p:cBhvr>
                                        <p:cTn id="64" dur="166" decel="50000">
                                          <p:stCondLst>
                                            <p:cond delay="1834"/>
                                          </p:stCondLst>
                                        </p:cTn>
                                        <p:tgtEl>
                                          <p:spTgt spid="4">
                                            <p:txEl>
                                              <p:pRg st="3" end="3"/>
                                            </p:txEl>
                                          </p:spTgt>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31"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p:cTn id="69" dur="1000" fill="hold"/>
                                        <p:tgtEl>
                                          <p:spTgt spid="8"/>
                                        </p:tgtEl>
                                        <p:attrNameLst>
                                          <p:attrName>ppt_w</p:attrName>
                                        </p:attrNameLst>
                                      </p:cBhvr>
                                      <p:tavLst>
                                        <p:tav tm="0">
                                          <p:val>
                                            <p:fltVal val="0"/>
                                          </p:val>
                                        </p:tav>
                                        <p:tav tm="100000">
                                          <p:val>
                                            <p:strVal val="#ppt_w"/>
                                          </p:val>
                                        </p:tav>
                                      </p:tavLst>
                                    </p:anim>
                                    <p:anim calcmode="lin" valueType="num">
                                      <p:cBhvr>
                                        <p:cTn id="70" dur="1000" fill="hold"/>
                                        <p:tgtEl>
                                          <p:spTgt spid="8"/>
                                        </p:tgtEl>
                                        <p:attrNameLst>
                                          <p:attrName>ppt_h</p:attrName>
                                        </p:attrNameLst>
                                      </p:cBhvr>
                                      <p:tavLst>
                                        <p:tav tm="0">
                                          <p:val>
                                            <p:fltVal val="0"/>
                                          </p:val>
                                        </p:tav>
                                        <p:tav tm="100000">
                                          <p:val>
                                            <p:strVal val="#ppt_h"/>
                                          </p:val>
                                        </p:tav>
                                      </p:tavLst>
                                    </p:anim>
                                    <p:anim calcmode="lin" valueType="num">
                                      <p:cBhvr>
                                        <p:cTn id="71" dur="1000" fill="hold"/>
                                        <p:tgtEl>
                                          <p:spTgt spid="8"/>
                                        </p:tgtEl>
                                        <p:attrNameLst>
                                          <p:attrName>style.rotation</p:attrName>
                                        </p:attrNameLst>
                                      </p:cBhvr>
                                      <p:tavLst>
                                        <p:tav tm="0">
                                          <p:val>
                                            <p:fltVal val="90"/>
                                          </p:val>
                                        </p:tav>
                                        <p:tav tm="100000">
                                          <p:val>
                                            <p:fltVal val="0"/>
                                          </p:val>
                                        </p:tav>
                                      </p:tavLst>
                                    </p:anim>
                                    <p:animEffect transition="in" filter="fade">
                                      <p:cBhvr>
                                        <p:cTn id="72" dur="10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4">
                                            <p:txEl>
                                              <p:pRg st="4" end="4"/>
                                            </p:txEl>
                                          </p:spTgt>
                                        </p:tgtEl>
                                        <p:attrNameLst>
                                          <p:attrName>style.visibility</p:attrName>
                                        </p:attrNameLst>
                                      </p:cBhvr>
                                      <p:to>
                                        <p:strVal val="visible"/>
                                      </p:to>
                                    </p:set>
                                    <p:animEffect transition="in" filter="wipe(down)">
                                      <p:cBhvr>
                                        <p:cTn id="77" dur="580">
                                          <p:stCondLst>
                                            <p:cond delay="0"/>
                                          </p:stCondLst>
                                        </p:cTn>
                                        <p:tgtEl>
                                          <p:spTgt spid="4">
                                            <p:txEl>
                                              <p:pRg st="4" end="4"/>
                                            </p:txEl>
                                          </p:spTgt>
                                        </p:tgtEl>
                                      </p:cBhvr>
                                    </p:animEffect>
                                    <p:anim calcmode="lin" valueType="num">
                                      <p:cBhvr>
                                        <p:cTn id="78"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83" dur="26">
                                          <p:stCondLst>
                                            <p:cond delay="650"/>
                                          </p:stCondLst>
                                        </p:cTn>
                                        <p:tgtEl>
                                          <p:spTgt spid="4">
                                            <p:txEl>
                                              <p:pRg st="4" end="4"/>
                                            </p:txEl>
                                          </p:spTgt>
                                        </p:tgtEl>
                                      </p:cBhvr>
                                      <p:to x="100000" y="60000"/>
                                    </p:animScale>
                                    <p:animScale>
                                      <p:cBhvr>
                                        <p:cTn id="84" dur="166" decel="50000">
                                          <p:stCondLst>
                                            <p:cond delay="676"/>
                                          </p:stCondLst>
                                        </p:cTn>
                                        <p:tgtEl>
                                          <p:spTgt spid="4">
                                            <p:txEl>
                                              <p:pRg st="4" end="4"/>
                                            </p:txEl>
                                          </p:spTgt>
                                        </p:tgtEl>
                                      </p:cBhvr>
                                      <p:to x="100000" y="100000"/>
                                    </p:animScale>
                                    <p:animScale>
                                      <p:cBhvr>
                                        <p:cTn id="85" dur="26">
                                          <p:stCondLst>
                                            <p:cond delay="1312"/>
                                          </p:stCondLst>
                                        </p:cTn>
                                        <p:tgtEl>
                                          <p:spTgt spid="4">
                                            <p:txEl>
                                              <p:pRg st="4" end="4"/>
                                            </p:txEl>
                                          </p:spTgt>
                                        </p:tgtEl>
                                      </p:cBhvr>
                                      <p:to x="100000" y="80000"/>
                                    </p:animScale>
                                    <p:animScale>
                                      <p:cBhvr>
                                        <p:cTn id="86" dur="166" decel="50000">
                                          <p:stCondLst>
                                            <p:cond delay="1338"/>
                                          </p:stCondLst>
                                        </p:cTn>
                                        <p:tgtEl>
                                          <p:spTgt spid="4">
                                            <p:txEl>
                                              <p:pRg st="4" end="4"/>
                                            </p:txEl>
                                          </p:spTgt>
                                        </p:tgtEl>
                                      </p:cBhvr>
                                      <p:to x="100000" y="100000"/>
                                    </p:animScale>
                                    <p:animScale>
                                      <p:cBhvr>
                                        <p:cTn id="87" dur="26">
                                          <p:stCondLst>
                                            <p:cond delay="1642"/>
                                          </p:stCondLst>
                                        </p:cTn>
                                        <p:tgtEl>
                                          <p:spTgt spid="4">
                                            <p:txEl>
                                              <p:pRg st="4" end="4"/>
                                            </p:txEl>
                                          </p:spTgt>
                                        </p:tgtEl>
                                      </p:cBhvr>
                                      <p:to x="100000" y="90000"/>
                                    </p:animScale>
                                    <p:animScale>
                                      <p:cBhvr>
                                        <p:cTn id="88" dur="166" decel="50000">
                                          <p:stCondLst>
                                            <p:cond delay="1668"/>
                                          </p:stCondLst>
                                        </p:cTn>
                                        <p:tgtEl>
                                          <p:spTgt spid="4">
                                            <p:txEl>
                                              <p:pRg st="4" end="4"/>
                                            </p:txEl>
                                          </p:spTgt>
                                        </p:tgtEl>
                                      </p:cBhvr>
                                      <p:to x="100000" y="100000"/>
                                    </p:animScale>
                                    <p:animScale>
                                      <p:cBhvr>
                                        <p:cTn id="89" dur="26">
                                          <p:stCondLst>
                                            <p:cond delay="1808"/>
                                          </p:stCondLst>
                                        </p:cTn>
                                        <p:tgtEl>
                                          <p:spTgt spid="4">
                                            <p:txEl>
                                              <p:pRg st="4" end="4"/>
                                            </p:txEl>
                                          </p:spTgt>
                                        </p:tgtEl>
                                      </p:cBhvr>
                                      <p:to x="100000" y="95000"/>
                                    </p:animScale>
                                    <p:animScale>
                                      <p:cBhvr>
                                        <p:cTn id="90" dur="166" decel="50000">
                                          <p:stCondLst>
                                            <p:cond delay="1834"/>
                                          </p:stCondLst>
                                        </p:cTn>
                                        <p:tgtEl>
                                          <p:spTgt spid="4">
                                            <p:txEl>
                                              <p:pRg st="4" end="4"/>
                                            </p:txEl>
                                          </p:spTgt>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9"/>
                                        </p:tgtEl>
                                        <p:attrNameLst>
                                          <p:attrName>style.visibility</p:attrName>
                                        </p:attrNameLst>
                                      </p:cBhvr>
                                      <p:to>
                                        <p:strVal val="visible"/>
                                      </p:to>
                                    </p:set>
                                    <p:anim calcmode="lin" valueType="num">
                                      <p:cBhvr>
                                        <p:cTn id="95" dur="1000" fill="hold"/>
                                        <p:tgtEl>
                                          <p:spTgt spid="9"/>
                                        </p:tgtEl>
                                        <p:attrNameLst>
                                          <p:attrName>ppt_w</p:attrName>
                                        </p:attrNameLst>
                                      </p:cBhvr>
                                      <p:tavLst>
                                        <p:tav tm="0">
                                          <p:val>
                                            <p:fltVal val="0"/>
                                          </p:val>
                                        </p:tav>
                                        <p:tav tm="100000">
                                          <p:val>
                                            <p:strVal val="#ppt_w"/>
                                          </p:val>
                                        </p:tav>
                                      </p:tavLst>
                                    </p:anim>
                                    <p:anim calcmode="lin" valueType="num">
                                      <p:cBhvr>
                                        <p:cTn id="96" dur="1000" fill="hold"/>
                                        <p:tgtEl>
                                          <p:spTgt spid="9"/>
                                        </p:tgtEl>
                                        <p:attrNameLst>
                                          <p:attrName>ppt_h</p:attrName>
                                        </p:attrNameLst>
                                      </p:cBhvr>
                                      <p:tavLst>
                                        <p:tav tm="0">
                                          <p:val>
                                            <p:fltVal val="0"/>
                                          </p:val>
                                        </p:tav>
                                        <p:tav tm="100000">
                                          <p:val>
                                            <p:strVal val="#ppt_h"/>
                                          </p:val>
                                        </p:tav>
                                      </p:tavLst>
                                    </p:anim>
                                    <p:anim calcmode="lin" valueType="num">
                                      <p:cBhvr>
                                        <p:cTn id="97" dur="1000" fill="hold"/>
                                        <p:tgtEl>
                                          <p:spTgt spid="9"/>
                                        </p:tgtEl>
                                        <p:attrNameLst>
                                          <p:attrName>style.rotation</p:attrName>
                                        </p:attrNameLst>
                                      </p:cBhvr>
                                      <p:tavLst>
                                        <p:tav tm="0">
                                          <p:val>
                                            <p:fltVal val="90"/>
                                          </p:val>
                                        </p:tav>
                                        <p:tav tm="100000">
                                          <p:val>
                                            <p:fltVal val="0"/>
                                          </p:val>
                                        </p:tav>
                                      </p:tavLst>
                                    </p:anim>
                                    <p:animEffect transition="in" filter="fade">
                                      <p:cBhvr>
                                        <p:cTn id="98" dur="1000"/>
                                        <p:tgtEl>
                                          <p:spTgt spid="9"/>
                                        </p:tgtEl>
                                      </p:cBhvr>
                                    </p:animEffect>
                                  </p:childTnLst>
                                </p:cTn>
                              </p:par>
                            </p:childTnLst>
                          </p:cTn>
                        </p:par>
                      </p:childTnLst>
                    </p:cTn>
                  </p:par>
                  <p:par>
                    <p:cTn id="99" fill="hold">
                      <p:stCondLst>
                        <p:cond delay="indefinite"/>
                      </p:stCondLst>
                      <p:childTnLst>
                        <p:par>
                          <p:cTn id="100" fill="hold">
                            <p:stCondLst>
                              <p:cond delay="0"/>
                            </p:stCondLst>
                            <p:childTnLst>
                              <p:par>
                                <p:cTn id="101" presetID="26" presetClass="entr" presetSubtype="0" fill="hold" nodeType="clickEffect">
                                  <p:stCondLst>
                                    <p:cond delay="0"/>
                                  </p:stCondLst>
                                  <p:childTnLst>
                                    <p:set>
                                      <p:cBhvr>
                                        <p:cTn id="102" dur="1" fill="hold">
                                          <p:stCondLst>
                                            <p:cond delay="0"/>
                                          </p:stCondLst>
                                        </p:cTn>
                                        <p:tgtEl>
                                          <p:spTgt spid="4">
                                            <p:txEl>
                                              <p:pRg st="5" end="5"/>
                                            </p:txEl>
                                          </p:spTgt>
                                        </p:tgtEl>
                                        <p:attrNameLst>
                                          <p:attrName>style.visibility</p:attrName>
                                        </p:attrNameLst>
                                      </p:cBhvr>
                                      <p:to>
                                        <p:strVal val="visible"/>
                                      </p:to>
                                    </p:set>
                                    <p:animEffect transition="in" filter="wipe(down)">
                                      <p:cBhvr>
                                        <p:cTn id="103" dur="580">
                                          <p:stCondLst>
                                            <p:cond delay="0"/>
                                          </p:stCondLst>
                                        </p:cTn>
                                        <p:tgtEl>
                                          <p:spTgt spid="4">
                                            <p:txEl>
                                              <p:pRg st="5" end="5"/>
                                            </p:txEl>
                                          </p:spTgt>
                                        </p:tgtEl>
                                      </p:cBhvr>
                                    </p:animEffect>
                                    <p:anim calcmode="lin" valueType="num">
                                      <p:cBhvr>
                                        <p:cTn id="104" dur="1822" tmFilter="0,0; 0.14,0.36; 0.43,0.73; 0.71,0.91; 1.0,1.0">
                                          <p:stCondLst>
                                            <p:cond delay="0"/>
                                          </p:stCondLst>
                                        </p:cTn>
                                        <p:tgtEl>
                                          <p:spTgt spid="4">
                                            <p:txEl>
                                              <p:pRg st="5" end="5"/>
                                            </p:txEl>
                                          </p:spTgt>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4">
                                            <p:txEl>
                                              <p:pRg st="5" end="5"/>
                                            </p:txEl>
                                          </p:spTgt>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4">
                                            <p:txEl>
                                              <p:pRg st="5" end="5"/>
                                            </p:txEl>
                                          </p:spTgt>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4">
                                            <p:txEl>
                                              <p:pRg st="5" end="5"/>
                                            </p:txEl>
                                          </p:spTgt>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4">
                                            <p:txEl>
                                              <p:pRg st="5" end="5"/>
                                            </p:txEl>
                                          </p:spTgt>
                                        </p:tgtEl>
                                        <p:attrNameLst>
                                          <p:attrName>ppt_y</p:attrName>
                                        </p:attrNameLst>
                                      </p:cBhvr>
                                      <p:tavLst>
                                        <p:tav tm="0" fmla="#ppt_y-sin(pi*$)/81">
                                          <p:val>
                                            <p:fltVal val="0"/>
                                          </p:val>
                                        </p:tav>
                                        <p:tav tm="100000">
                                          <p:val>
                                            <p:fltVal val="1"/>
                                          </p:val>
                                        </p:tav>
                                      </p:tavLst>
                                    </p:anim>
                                    <p:animScale>
                                      <p:cBhvr>
                                        <p:cTn id="109" dur="26">
                                          <p:stCondLst>
                                            <p:cond delay="650"/>
                                          </p:stCondLst>
                                        </p:cTn>
                                        <p:tgtEl>
                                          <p:spTgt spid="4">
                                            <p:txEl>
                                              <p:pRg st="5" end="5"/>
                                            </p:txEl>
                                          </p:spTgt>
                                        </p:tgtEl>
                                      </p:cBhvr>
                                      <p:to x="100000" y="60000"/>
                                    </p:animScale>
                                    <p:animScale>
                                      <p:cBhvr>
                                        <p:cTn id="110" dur="166" decel="50000">
                                          <p:stCondLst>
                                            <p:cond delay="676"/>
                                          </p:stCondLst>
                                        </p:cTn>
                                        <p:tgtEl>
                                          <p:spTgt spid="4">
                                            <p:txEl>
                                              <p:pRg st="5" end="5"/>
                                            </p:txEl>
                                          </p:spTgt>
                                        </p:tgtEl>
                                      </p:cBhvr>
                                      <p:to x="100000" y="100000"/>
                                    </p:animScale>
                                    <p:animScale>
                                      <p:cBhvr>
                                        <p:cTn id="111" dur="26">
                                          <p:stCondLst>
                                            <p:cond delay="1312"/>
                                          </p:stCondLst>
                                        </p:cTn>
                                        <p:tgtEl>
                                          <p:spTgt spid="4">
                                            <p:txEl>
                                              <p:pRg st="5" end="5"/>
                                            </p:txEl>
                                          </p:spTgt>
                                        </p:tgtEl>
                                      </p:cBhvr>
                                      <p:to x="100000" y="80000"/>
                                    </p:animScale>
                                    <p:animScale>
                                      <p:cBhvr>
                                        <p:cTn id="112" dur="166" decel="50000">
                                          <p:stCondLst>
                                            <p:cond delay="1338"/>
                                          </p:stCondLst>
                                        </p:cTn>
                                        <p:tgtEl>
                                          <p:spTgt spid="4">
                                            <p:txEl>
                                              <p:pRg st="5" end="5"/>
                                            </p:txEl>
                                          </p:spTgt>
                                        </p:tgtEl>
                                      </p:cBhvr>
                                      <p:to x="100000" y="100000"/>
                                    </p:animScale>
                                    <p:animScale>
                                      <p:cBhvr>
                                        <p:cTn id="113" dur="26">
                                          <p:stCondLst>
                                            <p:cond delay="1642"/>
                                          </p:stCondLst>
                                        </p:cTn>
                                        <p:tgtEl>
                                          <p:spTgt spid="4">
                                            <p:txEl>
                                              <p:pRg st="5" end="5"/>
                                            </p:txEl>
                                          </p:spTgt>
                                        </p:tgtEl>
                                      </p:cBhvr>
                                      <p:to x="100000" y="90000"/>
                                    </p:animScale>
                                    <p:animScale>
                                      <p:cBhvr>
                                        <p:cTn id="114" dur="166" decel="50000">
                                          <p:stCondLst>
                                            <p:cond delay="1668"/>
                                          </p:stCondLst>
                                        </p:cTn>
                                        <p:tgtEl>
                                          <p:spTgt spid="4">
                                            <p:txEl>
                                              <p:pRg st="5" end="5"/>
                                            </p:txEl>
                                          </p:spTgt>
                                        </p:tgtEl>
                                      </p:cBhvr>
                                      <p:to x="100000" y="100000"/>
                                    </p:animScale>
                                    <p:animScale>
                                      <p:cBhvr>
                                        <p:cTn id="115" dur="26">
                                          <p:stCondLst>
                                            <p:cond delay="1808"/>
                                          </p:stCondLst>
                                        </p:cTn>
                                        <p:tgtEl>
                                          <p:spTgt spid="4">
                                            <p:txEl>
                                              <p:pRg st="5" end="5"/>
                                            </p:txEl>
                                          </p:spTgt>
                                        </p:tgtEl>
                                      </p:cBhvr>
                                      <p:to x="100000" y="95000"/>
                                    </p:animScale>
                                    <p:animScale>
                                      <p:cBhvr>
                                        <p:cTn id="116" dur="166" decel="50000">
                                          <p:stCondLst>
                                            <p:cond delay="1834"/>
                                          </p:stCondLst>
                                        </p:cTn>
                                        <p:tgtEl>
                                          <p:spTgt spid="4">
                                            <p:txEl>
                                              <p:pRg st="5" end="5"/>
                                            </p:txEl>
                                          </p:spTgt>
                                        </p:tgtEl>
                                      </p:cBhvr>
                                      <p:to x="100000" y="100000"/>
                                    </p:animScale>
                                  </p:childTnLst>
                                </p:cTn>
                              </p:par>
                            </p:childTnLst>
                          </p:cTn>
                        </p:par>
                      </p:childTnLst>
                    </p:cTn>
                  </p:par>
                  <p:par>
                    <p:cTn id="117" fill="hold">
                      <p:stCondLst>
                        <p:cond delay="indefinite"/>
                      </p:stCondLst>
                      <p:childTnLst>
                        <p:par>
                          <p:cTn id="118" fill="hold">
                            <p:stCondLst>
                              <p:cond delay="0"/>
                            </p:stCondLst>
                            <p:childTnLst>
                              <p:par>
                                <p:cTn id="119" presetID="26" presetClass="entr" presetSubtype="0" fill="hold" grpId="0" nodeType="clickEffect">
                                  <p:stCondLst>
                                    <p:cond delay="0"/>
                                  </p:stCondLst>
                                  <p:childTnLst>
                                    <p:set>
                                      <p:cBhvr>
                                        <p:cTn id="120" dur="1" fill="hold">
                                          <p:stCondLst>
                                            <p:cond delay="0"/>
                                          </p:stCondLst>
                                        </p:cTn>
                                        <p:tgtEl>
                                          <p:spTgt spid="15"/>
                                        </p:tgtEl>
                                        <p:attrNameLst>
                                          <p:attrName>style.visibility</p:attrName>
                                        </p:attrNameLst>
                                      </p:cBhvr>
                                      <p:to>
                                        <p:strVal val="visible"/>
                                      </p:to>
                                    </p:set>
                                    <p:animEffect transition="in" filter="wipe(down)">
                                      <p:cBhvr>
                                        <p:cTn id="121" dur="580">
                                          <p:stCondLst>
                                            <p:cond delay="0"/>
                                          </p:stCondLst>
                                        </p:cTn>
                                        <p:tgtEl>
                                          <p:spTgt spid="15"/>
                                        </p:tgtEl>
                                      </p:cBhvr>
                                    </p:animEffect>
                                    <p:anim calcmode="lin" valueType="num">
                                      <p:cBhvr>
                                        <p:cTn id="12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27" dur="26">
                                          <p:stCondLst>
                                            <p:cond delay="650"/>
                                          </p:stCondLst>
                                        </p:cTn>
                                        <p:tgtEl>
                                          <p:spTgt spid="15"/>
                                        </p:tgtEl>
                                      </p:cBhvr>
                                      <p:to x="100000" y="60000"/>
                                    </p:animScale>
                                    <p:animScale>
                                      <p:cBhvr>
                                        <p:cTn id="128" dur="166" decel="50000">
                                          <p:stCondLst>
                                            <p:cond delay="676"/>
                                          </p:stCondLst>
                                        </p:cTn>
                                        <p:tgtEl>
                                          <p:spTgt spid="15"/>
                                        </p:tgtEl>
                                      </p:cBhvr>
                                      <p:to x="100000" y="100000"/>
                                    </p:animScale>
                                    <p:animScale>
                                      <p:cBhvr>
                                        <p:cTn id="129" dur="26">
                                          <p:stCondLst>
                                            <p:cond delay="1312"/>
                                          </p:stCondLst>
                                        </p:cTn>
                                        <p:tgtEl>
                                          <p:spTgt spid="15"/>
                                        </p:tgtEl>
                                      </p:cBhvr>
                                      <p:to x="100000" y="80000"/>
                                    </p:animScale>
                                    <p:animScale>
                                      <p:cBhvr>
                                        <p:cTn id="130" dur="166" decel="50000">
                                          <p:stCondLst>
                                            <p:cond delay="1338"/>
                                          </p:stCondLst>
                                        </p:cTn>
                                        <p:tgtEl>
                                          <p:spTgt spid="15"/>
                                        </p:tgtEl>
                                      </p:cBhvr>
                                      <p:to x="100000" y="100000"/>
                                    </p:animScale>
                                    <p:animScale>
                                      <p:cBhvr>
                                        <p:cTn id="131" dur="26">
                                          <p:stCondLst>
                                            <p:cond delay="1642"/>
                                          </p:stCondLst>
                                        </p:cTn>
                                        <p:tgtEl>
                                          <p:spTgt spid="15"/>
                                        </p:tgtEl>
                                      </p:cBhvr>
                                      <p:to x="100000" y="90000"/>
                                    </p:animScale>
                                    <p:animScale>
                                      <p:cBhvr>
                                        <p:cTn id="132" dur="166" decel="50000">
                                          <p:stCondLst>
                                            <p:cond delay="1668"/>
                                          </p:stCondLst>
                                        </p:cTn>
                                        <p:tgtEl>
                                          <p:spTgt spid="15"/>
                                        </p:tgtEl>
                                      </p:cBhvr>
                                      <p:to x="100000" y="100000"/>
                                    </p:animScale>
                                    <p:animScale>
                                      <p:cBhvr>
                                        <p:cTn id="133" dur="26">
                                          <p:stCondLst>
                                            <p:cond delay="1808"/>
                                          </p:stCondLst>
                                        </p:cTn>
                                        <p:tgtEl>
                                          <p:spTgt spid="15"/>
                                        </p:tgtEl>
                                      </p:cBhvr>
                                      <p:to x="100000" y="95000"/>
                                    </p:animScale>
                                    <p:animScale>
                                      <p:cBhvr>
                                        <p:cTn id="134" dur="166" decel="50000">
                                          <p:stCondLst>
                                            <p:cond delay="1834"/>
                                          </p:stCondLst>
                                        </p:cTn>
                                        <p:tgtEl>
                                          <p:spTgt spid="15"/>
                                        </p:tgtEl>
                                      </p:cBhvr>
                                      <p:to x="100000" y="100000"/>
                                    </p:animScale>
                                  </p:childTnLst>
                                </p:cTn>
                              </p:par>
                            </p:childTnLst>
                          </p:cTn>
                        </p:par>
                      </p:childTnLst>
                    </p:cTn>
                  </p:par>
                  <p:par>
                    <p:cTn id="135" fill="hold">
                      <p:stCondLst>
                        <p:cond delay="indefinite"/>
                      </p:stCondLst>
                      <p:childTnLst>
                        <p:par>
                          <p:cTn id="136" fill="hold">
                            <p:stCondLst>
                              <p:cond delay="0"/>
                            </p:stCondLst>
                            <p:childTnLst>
                              <p:par>
                                <p:cTn id="137" presetID="45" presetClass="entr" presetSubtype="0" fill="hold" grpId="0" nodeType="clickEffect">
                                  <p:stCondLst>
                                    <p:cond delay="0"/>
                                  </p:stCondLst>
                                  <p:childTnLst>
                                    <p:set>
                                      <p:cBhvr>
                                        <p:cTn id="138" dur="1" fill="hold">
                                          <p:stCondLst>
                                            <p:cond delay="0"/>
                                          </p:stCondLst>
                                        </p:cTn>
                                        <p:tgtEl>
                                          <p:spTgt spid="21"/>
                                        </p:tgtEl>
                                        <p:attrNameLst>
                                          <p:attrName>style.visibility</p:attrName>
                                        </p:attrNameLst>
                                      </p:cBhvr>
                                      <p:to>
                                        <p:strVal val="visible"/>
                                      </p:to>
                                    </p:set>
                                    <p:animEffect transition="in" filter="fade">
                                      <p:cBhvr>
                                        <p:cTn id="139" dur="2000"/>
                                        <p:tgtEl>
                                          <p:spTgt spid="21"/>
                                        </p:tgtEl>
                                      </p:cBhvr>
                                    </p:animEffect>
                                    <p:anim calcmode="lin" valueType="num">
                                      <p:cBhvr>
                                        <p:cTn id="140" dur="2000" fill="hold"/>
                                        <p:tgtEl>
                                          <p:spTgt spid="21"/>
                                        </p:tgtEl>
                                        <p:attrNameLst>
                                          <p:attrName>ppt_w</p:attrName>
                                        </p:attrNameLst>
                                      </p:cBhvr>
                                      <p:tavLst>
                                        <p:tav tm="0" fmla="#ppt_w*sin(2.5*pi*$)">
                                          <p:val>
                                            <p:fltVal val="0"/>
                                          </p:val>
                                        </p:tav>
                                        <p:tav tm="100000">
                                          <p:val>
                                            <p:fltVal val="1"/>
                                          </p:val>
                                        </p:tav>
                                      </p:tavLst>
                                    </p:anim>
                                    <p:anim calcmode="lin" valueType="num">
                                      <p:cBhvr>
                                        <p:cTn id="141"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142" fill="hold">
                      <p:stCondLst>
                        <p:cond delay="indefinite"/>
                      </p:stCondLst>
                      <p:childTnLst>
                        <p:par>
                          <p:cTn id="143" fill="hold">
                            <p:stCondLst>
                              <p:cond delay="0"/>
                            </p:stCondLst>
                            <p:childTnLst>
                              <p:par>
                                <p:cTn id="144" presetID="31" presetClass="entr" presetSubtype="0" fill="hold" grpId="0" nodeType="clickEffect">
                                  <p:stCondLst>
                                    <p:cond delay="0"/>
                                  </p:stCondLst>
                                  <p:childTnLst>
                                    <p:set>
                                      <p:cBhvr>
                                        <p:cTn id="145" dur="1" fill="hold">
                                          <p:stCondLst>
                                            <p:cond delay="0"/>
                                          </p:stCondLst>
                                        </p:cTn>
                                        <p:tgtEl>
                                          <p:spTgt spid="10"/>
                                        </p:tgtEl>
                                        <p:attrNameLst>
                                          <p:attrName>style.visibility</p:attrName>
                                        </p:attrNameLst>
                                      </p:cBhvr>
                                      <p:to>
                                        <p:strVal val="visible"/>
                                      </p:to>
                                    </p:set>
                                    <p:anim calcmode="lin" valueType="num">
                                      <p:cBhvr>
                                        <p:cTn id="146" dur="1000" fill="hold"/>
                                        <p:tgtEl>
                                          <p:spTgt spid="10"/>
                                        </p:tgtEl>
                                        <p:attrNameLst>
                                          <p:attrName>ppt_w</p:attrName>
                                        </p:attrNameLst>
                                      </p:cBhvr>
                                      <p:tavLst>
                                        <p:tav tm="0">
                                          <p:val>
                                            <p:fltVal val="0"/>
                                          </p:val>
                                        </p:tav>
                                        <p:tav tm="100000">
                                          <p:val>
                                            <p:strVal val="#ppt_w"/>
                                          </p:val>
                                        </p:tav>
                                      </p:tavLst>
                                    </p:anim>
                                    <p:anim calcmode="lin" valueType="num">
                                      <p:cBhvr>
                                        <p:cTn id="147" dur="1000" fill="hold"/>
                                        <p:tgtEl>
                                          <p:spTgt spid="10"/>
                                        </p:tgtEl>
                                        <p:attrNameLst>
                                          <p:attrName>ppt_h</p:attrName>
                                        </p:attrNameLst>
                                      </p:cBhvr>
                                      <p:tavLst>
                                        <p:tav tm="0">
                                          <p:val>
                                            <p:fltVal val="0"/>
                                          </p:val>
                                        </p:tav>
                                        <p:tav tm="100000">
                                          <p:val>
                                            <p:strVal val="#ppt_h"/>
                                          </p:val>
                                        </p:tav>
                                      </p:tavLst>
                                    </p:anim>
                                    <p:anim calcmode="lin" valueType="num">
                                      <p:cBhvr>
                                        <p:cTn id="148" dur="1000" fill="hold"/>
                                        <p:tgtEl>
                                          <p:spTgt spid="10"/>
                                        </p:tgtEl>
                                        <p:attrNameLst>
                                          <p:attrName>style.rotation</p:attrName>
                                        </p:attrNameLst>
                                      </p:cBhvr>
                                      <p:tavLst>
                                        <p:tav tm="0">
                                          <p:val>
                                            <p:fltVal val="90"/>
                                          </p:val>
                                        </p:tav>
                                        <p:tav tm="100000">
                                          <p:val>
                                            <p:fltVal val="0"/>
                                          </p:val>
                                        </p:tav>
                                      </p:tavLst>
                                    </p:anim>
                                    <p:animEffect transition="in" filter="fade">
                                      <p:cBhvr>
                                        <p:cTn id="149" dur="1000"/>
                                        <p:tgtEl>
                                          <p:spTgt spid="10"/>
                                        </p:tgtEl>
                                      </p:cBhvr>
                                    </p:animEffect>
                                  </p:childTnLst>
                                </p:cTn>
                              </p:par>
                            </p:childTnLst>
                          </p:cTn>
                        </p:par>
                      </p:childTnLst>
                    </p:cTn>
                  </p:par>
                  <p:par>
                    <p:cTn id="150" fill="hold">
                      <p:stCondLst>
                        <p:cond delay="indefinite"/>
                      </p:stCondLst>
                      <p:childTnLst>
                        <p:par>
                          <p:cTn id="151" fill="hold">
                            <p:stCondLst>
                              <p:cond delay="0"/>
                            </p:stCondLst>
                            <p:childTnLst>
                              <p:par>
                                <p:cTn id="152" presetID="31" presetClass="entr" presetSubtype="0" fill="hold" grpId="0" nodeType="clickEffect">
                                  <p:stCondLst>
                                    <p:cond delay="0"/>
                                  </p:stCondLst>
                                  <p:childTnLst>
                                    <p:set>
                                      <p:cBhvr>
                                        <p:cTn id="153" dur="1" fill="hold">
                                          <p:stCondLst>
                                            <p:cond delay="0"/>
                                          </p:stCondLst>
                                        </p:cTn>
                                        <p:tgtEl>
                                          <p:spTgt spid="14"/>
                                        </p:tgtEl>
                                        <p:attrNameLst>
                                          <p:attrName>style.visibility</p:attrName>
                                        </p:attrNameLst>
                                      </p:cBhvr>
                                      <p:to>
                                        <p:strVal val="visible"/>
                                      </p:to>
                                    </p:set>
                                    <p:anim calcmode="lin" valueType="num">
                                      <p:cBhvr>
                                        <p:cTn id="154" dur="1000" fill="hold"/>
                                        <p:tgtEl>
                                          <p:spTgt spid="14"/>
                                        </p:tgtEl>
                                        <p:attrNameLst>
                                          <p:attrName>ppt_w</p:attrName>
                                        </p:attrNameLst>
                                      </p:cBhvr>
                                      <p:tavLst>
                                        <p:tav tm="0">
                                          <p:val>
                                            <p:fltVal val="0"/>
                                          </p:val>
                                        </p:tav>
                                        <p:tav tm="100000">
                                          <p:val>
                                            <p:strVal val="#ppt_w"/>
                                          </p:val>
                                        </p:tav>
                                      </p:tavLst>
                                    </p:anim>
                                    <p:anim calcmode="lin" valueType="num">
                                      <p:cBhvr>
                                        <p:cTn id="155" dur="1000" fill="hold"/>
                                        <p:tgtEl>
                                          <p:spTgt spid="14"/>
                                        </p:tgtEl>
                                        <p:attrNameLst>
                                          <p:attrName>ppt_h</p:attrName>
                                        </p:attrNameLst>
                                      </p:cBhvr>
                                      <p:tavLst>
                                        <p:tav tm="0">
                                          <p:val>
                                            <p:fltVal val="0"/>
                                          </p:val>
                                        </p:tav>
                                        <p:tav tm="100000">
                                          <p:val>
                                            <p:strVal val="#ppt_h"/>
                                          </p:val>
                                        </p:tav>
                                      </p:tavLst>
                                    </p:anim>
                                    <p:anim calcmode="lin" valueType="num">
                                      <p:cBhvr>
                                        <p:cTn id="156" dur="1000" fill="hold"/>
                                        <p:tgtEl>
                                          <p:spTgt spid="14"/>
                                        </p:tgtEl>
                                        <p:attrNameLst>
                                          <p:attrName>style.rotation</p:attrName>
                                        </p:attrNameLst>
                                      </p:cBhvr>
                                      <p:tavLst>
                                        <p:tav tm="0">
                                          <p:val>
                                            <p:fltVal val="90"/>
                                          </p:val>
                                        </p:tav>
                                        <p:tav tm="100000">
                                          <p:val>
                                            <p:fltVal val="0"/>
                                          </p:val>
                                        </p:tav>
                                      </p:tavLst>
                                    </p:anim>
                                    <p:animEffect transition="in" filter="fade">
                                      <p:cBhvr>
                                        <p:cTn id="157" dur="1000"/>
                                        <p:tgtEl>
                                          <p:spTgt spid="14"/>
                                        </p:tgtEl>
                                      </p:cBhvr>
                                    </p:animEffect>
                                  </p:childTnLst>
                                </p:cTn>
                              </p:par>
                            </p:childTnLst>
                          </p:cTn>
                        </p:par>
                      </p:childTnLst>
                    </p:cTn>
                  </p:par>
                  <p:par>
                    <p:cTn id="158" fill="hold">
                      <p:stCondLst>
                        <p:cond delay="indefinite"/>
                      </p:stCondLst>
                      <p:childTnLst>
                        <p:par>
                          <p:cTn id="159" fill="hold">
                            <p:stCondLst>
                              <p:cond delay="0"/>
                            </p:stCondLst>
                            <p:childTnLst>
                              <p:par>
                                <p:cTn id="160" presetID="26" presetClass="entr" presetSubtype="0" fill="hold" nodeType="clickEffect">
                                  <p:stCondLst>
                                    <p:cond delay="0"/>
                                  </p:stCondLst>
                                  <p:childTnLst>
                                    <p:set>
                                      <p:cBhvr>
                                        <p:cTn id="161" dur="1" fill="hold">
                                          <p:stCondLst>
                                            <p:cond delay="0"/>
                                          </p:stCondLst>
                                        </p:cTn>
                                        <p:tgtEl>
                                          <p:spTgt spid="13"/>
                                        </p:tgtEl>
                                        <p:attrNameLst>
                                          <p:attrName>style.visibility</p:attrName>
                                        </p:attrNameLst>
                                      </p:cBhvr>
                                      <p:to>
                                        <p:strVal val="visible"/>
                                      </p:to>
                                    </p:set>
                                    <p:animEffect transition="in" filter="wipe(down)">
                                      <p:cBhvr>
                                        <p:cTn id="162" dur="580">
                                          <p:stCondLst>
                                            <p:cond delay="0"/>
                                          </p:stCondLst>
                                        </p:cTn>
                                        <p:tgtEl>
                                          <p:spTgt spid="13"/>
                                        </p:tgtEl>
                                      </p:cBhvr>
                                    </p:animEffect>
                                    <p:anim calcmode="lin" valueType="num">
                                      <p:cBhvr>
                                        <p:cTn id="16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6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6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68" dur="26">
                                          <p:stCondLst>
                                            <p:cond delay="650"/>
                                          </p:stCondLst>
                                        </p:cTn>
                                        <p:tgtEl>
                                          <p:spTgt spid="13"/>
                                        </p:tgtEl>
                                      </p:cBhvr>
                                      <p:to x="100000" y="60000"/>
                                    </p:animScale>
                                    <p:animScale>
                                      <p:cBhvr>
                                        <p:cTn id="169" dur="166" decel="50000">
                                          <p:stCondLst>
                                            <p:cond delay="676"/>
                                          </p:stCondLst>
                                        </p:cTn>
                                        <p:tgtEl>
                                          <p:spTgt spid="13"/>
                                        </p:tgtEl>
                                      </p:cBhvr>
                                      <p:to x="100000" y="100000"/>
                                    </p:animScale>
                                    <p:animScale>
                                      <p:cBhvr>
                                        <p:cTn id="170" dur="26">
                                          <p:stCondLst>
                                            <p:cond delay="1312"/>
                                          </p:stCondLst>
                                        </p:cTn>
                                        <p:tgtEl>
                                          <p:spTgt spid="13"/>
                                        </p:tgtEl>
                                      </p:cBhvr>
                                      <p:to x="100000" y="80000"/>
                                    </p:animScale>
                                    <p:animScale>
                                      <p:cBhvr>
                                        <p:cTn id="171" dur="166" decel="50000">
                                          <p:stCondLst>
                                            <p:cond delay="1338"/>
                                          </p:stCondLst>
                                        </p:cTn>
                                        <p:tgtEl>
                                          <p:spTgt spid="13"/>
                                        </p:tgtEl>
                                      </p:cBhvr>
                                      <p:to x="100000" y="100000"/>
                                    </p:animScale>
                                    <p:animScale>
                                      <p:cBhvr>
                                        <p:cTn id="172" dur="26">
                                          <p:stCondLst>
                                            <p:cond delay="1642"/>
                                          </p:stCondLst>
                                        </p:cTn>
                                        <p:tgtEl>
                                          <p:spTgt spid="13"/>
                                        </p:tgtEl>
                                      </p:cBhvr>
                                      <p:to x="100000" y="90000"/>
                                    </p:animScale>
                                    <p:animScale>
                                      <p:cBhvr>
                                        <p:cTn id="173" dur="166" decel="50000">
                                          <p:stCondLst>
                                            <p:cond delay="1668"/>
                                          </p:stCondLst>
                                        </p:cTn>
                                        <p:tgtEl>
                                          <p:spTgt spid="13"/>
                                        </p:tgtEl>
                                      </p:cBhvr>
                                      <p:to x="100000" y="100000"/>
                                    </p:animScale>
                                    <p:animScale>
                                      <p:cBhvr>
                                        <p:cTn id="174" dur="26">
                                          <p:stCondLst>
                                            <p:cond delay="1808"/>
                                          </p:stCondLst>
                                        </p:cTn>
                                        <p:tgtEl>
                                          <p:spTgt spid="13"/>
                                        </p:tgtEl>
                                      </p:cBhvr>
                                      <p:to x="100000" y="95000"/>
                                    </p:animScale>
                                    <p:animScale>
                                      <p:cBhvr>
                                        <p:cTn id="175" dur="166" decel="50000">
                                          <p:stCondLst>
                                            <p:cond delay="1834"/>
                                          </p:stCondLst>
                                        </p:cTn>
                                        <p:tgtEl>
                                          <p:spTgt spid="13"/>
                                        </p:tgtEl>
                                      </p:cBhvr>
                                      <p:to x="100000" y="100000"/>
                                    </p:animScale>
                                  </p:childTnLst>
                                </p:cTn>
                              </p:par>
                            </p:childTnLst>
                          </p:cTn>
                        </p:par>
                      </p:childTnLst>
                    </p:cTn>
                  </p:par>
                  <p:par>
                    <p:cTn id="176" fill="hold">
                      <p:stCondLst>
                        <p:cond delay="indefinite"/>
                      </p:stCondLst>
                      <p:childTnLst>
                        <p:par>
                          <p:cTn id="177" fill="hold">
                            <p:stCondLst>
                              <p:cond delay="0"/>
                            </p:stCondLst>
                            <p:childTnLst>
                              <p:par>
                                <p:cTn id="178" presetID="26" presetClass="entr" presetSubtype="0" fill="hold" nodeType="clickEffect">
                                  <p:stCondLst>
                                    <p:cond delay="0"/>
                                  </p:stCondLst>
                                  <p:childTnLst>
                                    <p:set>
                                      <p:cBhvr>
                                        <p:cTn id="179" dur="1" fill="hold">
                                          <p:stCondLst>
                                            <p:cond delay="0"/>
                                          </p:stCondLst>
                                        </p:cTn>
                                        <p:tgtEl>
                                          <p:spTgt spid="4">
                                            <p:txEl>
                                              <p:pRg st="6" end="6"/>
                                            </p:txEl>
                                          </p:spTgt>
                                        </p:tgtEl>
                                        <p:attrNameLst>
                                          <p:attrName>style.visibility</p:attrName>
                                        </p:attrNameLst>
                                      </p:cBhvr>
                                      <p:to>
                                        <p:strVal val="visible"/>
                                      </p:to>
                                    </p:set>
                                    <p:animEffect transition="in" filter="wipe(down)">
                                      <p:cBhvr>
                                        <p:cTn id="180" dur="580">
                                          <p:stCondLst>
                                            <p:cond delay="0"/>
                                          </p:stCondLst>
                                        </p:cTn>
                                        <p:tgtEl>
                                          <p:spTgt spid="4">
                                            <p:txEl>
                                              <p:pRg st="6" end="6"/>
                                            </p:txEl>
                                          </p:spTgt>
                                        </p:tgtEl>
                                      </p:cBhvr>
                                    </p:animEffect>
                                    <p:anim calcmode="lin" valueType="num">
                                      <p:cBhvr>
                                        <p:cTn id="181" dur="1822" tmFilter="0,0; 0.14,0.36; 0.43,0.73; 0.71,0.91; 1.0,1.0">
                                          <p:stCondLst>
                                            <p:cond delay="0"/>
                                          </p:stCondLst>
                                        </p:cTn>
                                        <p:tgtEl>
                                          <p:spTgt spid="4">
                                            <p:txEl>
                                              <p:pRg st="6" end="6"/>
                                            </p:txEl>
                                          </p:spTgt>
                                        </p:tgtEl>
                                        <p:attrNameLst>
                                          <p:attrName>ppt_x</p:attrName>
                                        </p:attrNameLst>
                                      </p:cBhvr>
                                      <p:tavLst>
                                        <p:tav tm="0">
                                          <p:val>
                                            <p:strVal val="#ppt_x-0.25"/>
                                          </p:val>
                                        </p:tav>
                                        <p:tav tm="100000">
                                          <p:val>
                                            <p:strVal val="#ppt_x"/>
                                          </p:val>
                                        </p:tav>
                                      </p:tavLst>
                                    </p:anim>
                                    <p:anim calcmode="lin" valueType="num">
                                      <p:cBhvr>
                                        <p:cTn id="182" dur="664" tmFilter="0.0,0.0; 0.25,0.07; 0.50,0.2; 0.75,0.467; 1.0,1.0">
                                          <p:stCondLst>
                                            <p:cond delay="0"/>
                                          </p:stCondLst>
                                        </p:cTn>
                                        <p:tgtEl>
                                          <p:spTgt spid="4">
                                            <p:txEl>
                                              <p:pRg st="6" end="6"/>
                                            </p:txEl>
                                          </p:spTgt>
                                        </p:tgtEl>
                                        <p:attrNameLst>
                                          <p:attrName>ppt_y</p:attrName>
                                        </p:attrNameLst>
                                      </p:cBhvr>
                                      <p:tavLst>
                                        <p:tav tm="0" fmla="#ppt_y-sin(pi*$)/3">
                                          <p:val>
                                            <p:fltVal val="0.5"/>
                                          </p:val>
                                        </p:tav>
                                        <p:tav tm="100000">
                                          <p:val>
                                            <p:fltVal val="1"/>
                                          </p:val>
                                        </p:tav>
                                      </p:tavLst>
                                    </p:anim>
                                    <p:anim calcmode="lin" valueType="num">
                                      <p:cBhvr>
                                        <p:cTn id="183" dur="664" tmFilter="0, 0; 0.125,0.2665; 0.25,0.4; 0.375,0.465; 0.5,0.5;  0.625,0.535; 0.75,0.6; 0.875,0.7335; 1,1">
                                          <p:stCondLst>
                                            <p:cond delay="664"/>
                                          </p:stCondLst>
                                        </p:cTn>
                                        <p:tgtEl>
                                          <p:spTgt spid="4">
                                            <p:txEl>
                                              <p:pRg st="6" end="6"/>
                                            </p:txEl>
                                          </p:spTgt>
                                        </p:tgtEl>
                                        <p:attrNameLst>
                                          <p:attrName>ppt_y</p:attrName>
                                        </p:attrNameLst>
                                      </p:cBhvr>
                                      <p:tavLst>
                                        <p:tav tm="0" fmla="#ppt_y-sin(pi*$)/9">
                                          <p:val>
                                            <p:fltVal val="0"/>
                                          </p:val>
                                        </p:tav>
                                        <p:tav tm="100000">
                                          <p:val>
                                            <p:fltVal val="1"/>
                                          </p:val>
                                        </p:tav>
                                      </p:tavLst>
                                    </p:anim>
                                    <p:anim calcmode="lin" valueType="num">
                                      <p:cBhvr>
                                        <p:cTn id="184" dur="332" tmFilter="0, 0; 0.125,0.2665; 0.25,0.4; 0.375,0.465; 0.5,0.5;  0.625,0.535; 0.75,0.6; 0.875,0.7335; 1,1">
                                          <p:stCondLst>
                                            <p:cond delay="1324"/>
                                          </p:stCondLst>
                                        </p:cTn>
                                        <p:tgtEl>
                                          <p:spTgt spid="4">
                                            <p:txEl>
                                              <p:pRg st="6" end="6"/>
                                            </p:txEl>
                                          </p:spTgt>
                                        </p:tgtEl>
                                        <p:attrNameLst>
                                          <p:attrName>ppt_y</p:attrName>
                                        </p:attrNameLst>
                                      </p:cBhvr>
                                      <p:tavLst>
                                        <p:tav tm="0" fmla="#ppt_y-sin(pi*$)/27">
                                          <p:val>
                                            <p:fltVal val="0"/>
                                          </p:val>
                                        </p:tav>
                                        <p:tav tm="100000">
                                          <p:val>
                                            <p:fltVal val="1"/>
                                          </p:val>
                                        </p:tav>
                                      </p:tavLst>
                                    </p:anim>
                                    <p:anim calcmode="lin" valueType="num">
                                      <p:cBhvr>
                                        <p:cTn id="185" dur="164" tmFilter="0, 0; 0.125,0.2665; 0.25,0.4; 0.375,0.465; 0.5,0.5;  0.625,0.535; 0.75,0.6; 0.875,0.7335; 1,1">
                                          <p:stCondLst>
                                            <p:cond delay="1656"/>
                                          </p:stCondLst>
                                        </p:cTn>
                                        <p:tgtEl>
                                          <p:spTgt spid="4">
                                            <p:txEl>
                                              <p:pRg st="6" end="6"/>
                                            </p:txEl>
                                          </p:spTgt>
                                        </p:tgtEl>
                                        <p:attrNameLst>
                                          <p:attrName>ppt_y</p:attrName>
                                        </p:attrNameLst>
                                      </p:cBhvr>
                                      <p:tavLst>
                                        <p:tav tm="0" fmla="#ppt_y-sin(pi*$)/81">
                                          <p:val>
                                            <p:fltVal val="0"/>
                                          </p:val>
                                        </p:tav>
                                        <p:tav tm="100000">
                                          <p:val>
                                            <p:fltVal val="1"/>
                                          </p:val>
                                        </p:tav>
                                      </p:tavLst>
                                    </p:anim>
                                    <p:animScale>
                                      <p:cBhvr>
                                        <p:cTn id="186" dur="26">
                                          <p:stCondLst>
                                            <p:cond delay="650"/>
                                          </p:stCondLst>
                                        </p:cTn>
                                        <p:tgtEl>
                                          <p:spTgt spid="4">
                                            <p:txEl>
                                              <p:pRg st="6" end="6"/>
                                            </p:txEl>
                                          </p:spTgt>
                                        </p:tgtEl>
                                      </p:cBhvr>
                                      <p:to x="100000" y="60000"/>
                                    </p:animScale>
                                    <p:animScale>
                                      <p:cBhvr>
                                        <p:cTn id="187" dur="166" decel="50000">
                                          <p:stCondLst>
                                            <p:cond delay="676"/>
                                          </p:stCondLst>
                                        </p:cTn>
                                        <p:tgtEl>
                                          <p:spTgt spid="4">
                                            <p:txEl>
                                              <p:pRg st="6" end="6"/>
                                            </p:txEl>
                                          </p:spTgt>
                                        </p:tgtEl>
                                      </p:cBhvr>
                                      <p:to x="100000" y="100000"/>
                                    </p:animScale>
                                    <p:animScale>
                                      <p:cBhvr>
                                        <p:cTn id="188" dur="26">
                                          <p:stCondLst>
                                            <p:cond delay="1312"/>
                                          </p:stCondLst>
                                        </p:cTn>
                                        <p:tgtEl>
                                          <p:spTgt spid="4">
                                            <p:txEl>
                                              <p:pRg st="6" end="6"/>
                                            </p:txEl>
                                          </p:spTgt>
                                        </p:tgtEl>
                                      </p:cBhvr>
                                      <p:to x="100000" y="80000"/>
                                    </p:animScale>
                                    <p:animScale>
                                      <p:cBhvr>
                                        <p:cTn id="189" dur="166" decel="50000">
                                          <p:stCondLst>
                                            <p:cond delay="1338"/>
                                          </p:stCondLst>
                                        </p:cTn>
                                        <p:tgtEl>
                                          <p:spTgt spid="4">
                                            <p:txEl>
                                              <p:pRg st="6" end="6"/>
                                            </p:txEl>
                                          </p:spTgt>
                                        </p:tgtEl>
                                      </p:cBhvr>
                                      <p:to x="100000" y="100000"/>
                                    </p:animScale>
                                    <p:animScale>
                                      <p:cBhvr>
                                        <p:cTn id="190" dur="26">
                                          <p:stCondLst>
                                            <p:cond delay="1642"/>
                                          </p:stCondLst>
                                        </p:cTn>
                                        <p:tgtEl>
                                          <p:spTgt spid="4">
                                            <p:txEl>
                                              <p:pRg st="6" end="6"/>
                                            </p:txEl>
                                          </p:spTgt>
                                        </p:tgtEl>
                                      </p:cBhvr>
                                      <p:to x="100000" y="90000"/>
                                    </p:animScale>
                                    <p:animScale>
                                      <p:cBhvr>
                                        <p:cTn id="191" dur="166" decel="50000">
                                          <p:stCondLst>
                                            <p:cond delay="1668"/>
                                          </p:stCondLst>
                                        </p:cTn>
                                        <p:tgtEl>
                                          <p:spTgt spid="4">
                                            <p:txEl>
                                              <p:pRg st="6" end="6"/>
                                            </p:txEl>
                                          </p:spTgt>
                                        </p:tgtEl>
                                      </p:cBhvr>
                                      <p:to x="100000" y="100000"/>
                                    </p:animScale>
                                    <p:animScale>
                                      <p:cBhvr>
                                        <p:cTn id="192" dur="26">
                                          <p:stCondLst>
                                            <p:cond delay="1808"/>
                                          </p:stCondLst>
                                        </p:cTn>
                                        <p:tgtEl>
                                          <p:spTgt spid="4">
                                            <p:txEl>
                                              <p:pRg st="6" end="6"/>
                                            </p:txEl>
                                          </p:spTgt>
                                        </p:tgtEl>
                                      </p:cBhvr>
                                      <p:to x="100000" y="95000"/>
                                    </p:animScale>
                                    <p:animScale>
                                      <p:cBhvr>
                                        <p:cTn id="193" dur="166" decel="50000">
                                          <p:stCondLst>
                                            <p:cond delay="1834"/>
                                          </p:stCondLst>
                                        </p:cTn>
                                        <p:tgtEl>
                                          <p:spTgt spid="4">
                                            <p:txEl>
                                              <p:pRg st="6" end="6"/>
                                            </p:txEl>
                                          </p:spTgt>
                                        </p:tgtEl>
                                      </p:cBhvr>
                                      <p:to x="100000" y="100000"/>
                                    </p:animScale>
                                  </p:childTnLst>
                                </p:cTn>
                              </p:par>
                            </p:childTnLst>
                          </p:cTn>
                        </p:par>
                      </p:childTnLst>
                    </p:cTn>
                  </p:par>
                  <p:par>
                    <p:cTn id="194" fill="hold">
                      <p:stCondLst>
                        <p:cond delay="indefinite"/>
                      </p:stCondLst>
                      <p:childTnLst>
                        <p:par>
                          <p:cTn id="195" fill="hold">
                            <p:stCondLst>
                              <p:cond delay="0"/>
                            </p:stCondLst>
                            <p:childTnLst>
                              <p:par>
                                <p:cTn id="196" presetID="31" presetClass="entr" presetSubtype="0" fill="hold" grpId="0" nodeType="clickEffect">
                                  <p:stCondLst>
                                    <p:cond delay="0"/>
                                  </p:stCondLst>
                                  <p:childTnLst>
                                    <p:set>
                                      <p:cBhvr>
                                        <p:cTn id="197" dur="1" fill="hold">
                                          <p:stCondLst>
                                            <p:cond delay="0"/>
                                          </p:stCondLst>
                                        </p:cTn>
                                        <p:tgtEl>
                                          <p:spTgt spid="11"/>
                                        </p:tgtEl>
                                        <p:attrNameLst>
                                          <p:attrName>style.visibility</p:attrName>
                                        </p:attrNameLst>
                                      </p:cBhvr>
                                      <p:to>
                                        <p:strVal val="visible"/>
                                      </p:to>
                                    </p:set>
                                    <p:anim calcmode="lin" valueType="num">
                                      <p:cBhvr>
                                        <p:cTn id="198" dur="1000" fill="hold"/>
                                        <p:tgtEl>
                                          <p:spTgt spid="11"/>
                                        </p:tgtEl>
                                        <p:attrNameLst>
                                          <p:attrName>ppt_w</p:attrName>
                                        </p:attrNameLst>
                                      </p:cBhvr>
                                      <p:tavLst>
                                        <p:tav tm="0">
                                          <p:val>
                                            <p:fltVal val="0"/>
                                          </p:val>
                                        </p:tav>
                                        <p:tav tm="100000">
                                          <p:val>
                                            <p:strVal val="#ppt_w"/>
                                          </p:val>
                                        </p:tav>
                                      </p:tavLst>
                                    </p:anim>
                                    <p:anim calcmode="lin" valueType="num">
                                      <p:cBhvr>
                                        <p:cTn id="199" dur="1000" fill="hold"/>
                                        <p:tgtEl>
                                          <p:spTgt spid="11"/>
                                        </p:tgtEl>
                                        <p:attrNameLst>
                                          <p:attrName>ppt_h</p:attrName>
                                        </p:attrNameLst>
                                      </p:cBhvr>
                                      <p:tavLst>
                                        <p:tav tm="0">
                                          <p:val>
                                            <p:fltVal val="0"/>
                                          </p:val>
                                        </p:tav>
                                        <p:tav tm="100000">
                                          <p:val>
                                            <p:strVal val="#ppt_h"/>
                                          </p:val>
                                        </p:tav>
                                      </p:tavLst>
                                    </p:anim>
                                    <p:anim calcmode="lin" valueType="num">
                                      <p:cBhvr>
                                        <p:cTn id="200" dur="1000" fill="hold"/>
                                        <p:tgtEl>
                                          <p:spTgt spid="11"/>
                                        </p:tgtEl>
                                        <p:attrNameLst>
                                          <p:attrName>style.rotation</p:attrName>
                                        </p:attrNameLst>
                                      </p:cBhvr>
                                      <p:tavLst>
                                        <p:tav tm="0">
                                          <p:val>
                                            <p:fltVal val="90"/>
                                          </p:val>
                                        </p:tav>
                                        <p:tav tm="100000">
                                          <p:val>
                                            <p:fltVal val="0"/>
                                          </p:val>
                                        </p:tav>
                                      </p:tavLst>
                                    </p:anim>
                                    <p:animEffect transition="in" filter="fade">
                                      <p:cBhvr>
                                        <p:cTn id="20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4" grpId="0" animBg="1"/>
      <p:bldP spid="15" grpId="0"/>
      <p:bldP spid="1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346B6-1D15-4558-95A0-D9EE89A58D2A}"/>
              </a:ext>
            </a:extLst>
          </p:cNvPr>
          <p:cNvSpPr>
            <a:spLocks noGrp="1"/>
          </p:cNvSpPr>
          <p:nvPr>
            <p:ph type="title"/>
          </p:nvPr>
        </p:nvSpPr>
        <p:spPr/>
        <p:txBody>
          <a:bodyPr anchor="ctr">
            <a:normAutofit/>
          </a:bodyPr>
          <a:lstStyle/>
          <a:p>
            <a:r>
              <a:rPr lang="en-US" sz="3200">
                <a:solidFill>
                  <a:srgbClr val="EBEBEB"/>
                </a:solidFill>
              </a:rPr>
              <a:t>Customers, </a:t>
            </a:r>
            <a:br>
              <a:rPr lang="en-US" sz="3200">
                <a:solidFill>
                  <a:srgbClr val="EBEBEB"/>
                </a:solidFill>
              </a:rPr>
            </a:br>
            <a:r>
              <a:rPr lang="en-US" sz="3200">
                <a:solidFill>
                  <a:srgbClr val="EBEBEB"/>
                </a:solidFill>
              </a:rPr>
              <a:t>part 1</a:t>
            </a:r>
          </a:p>
        </p:txBody>
      </p:sp>
      <p:sp>
        <p:nvSpPr>
          <p:cNvPr id="3" name="Content Placeholder 2">
            <a:extLst>
              <a:ext uri="{FF2B5EF4-FFF2-40B4-BE49-F238E27FC236}">
                <a16:creationId xmlns:a16="http://schemas.microsoft.com/office/drawing/2014/main" id="{A4351F9C-273F-4F91-80B0-330C8B74EFB2}"/>
              </a:ext>
            </a:extLst>
          </p:cNvPr>
          <p:cNvSpPr>
            <a:spLocks noGrp="1"/>
          </p:cNvSpPr>
          <p:nvPr>
            <p:ph idx="1"/>
          </p:nvPr>
        </p:nvSpPr>
        <p:spPr>
          <a:xfrm>
            <a:off x="4819650" y="600075"/>
            <a:ext cx="6151562" cy="5419725"/>
          </a:xfrm>
        </p:spPr>
        <p:txBody>
          <a:bodyPr anchor="ctr">
            <a:normAutofit/>
          </a:bodyPr>
          <a:lstStyle/>
          <a:p>
            <a:r>
              <a:rPr lang="en-US" sz="2000"/>
              <a:t>Add customer name each time a sale is made.</a:t>
            </a:r>
          </a:p>
          <a:p>
            <a:pPr lvl="1"/>
            <a:r>
              <a:rPr lang="en-US" sz="2000"/>
              <a:t>Best to do at beginning of sale but can be done after.  Adding a customer after the sale is tedious.</a:t>
            </a:r>
          </a:p>
          <a:p>
            <a:r>
              <a:rPr lang="en-US" sz="2000"/>
              <a:t>Avoid creating duplicate customers.</a:t>
            </a:r>
          </a:p>
          <a:p>
            <a:r>
              <a:rPr lang="en-US" sz="2000"/>
              <a:t>At minimum, collect phone number. We like to have this in the event we need to contact them regarding a sale.  You could also collect email, helps for emailing receipts to them.</a:t>
            </a:r>
          </a:p>
          <a:p>
            <a:pPr lvl="1"/>
            <a:r>
              <a:rPr lang="en-US" sz="2000"/>
              <a:t>Both pieces of information make finding transactions easier- especially if they have a common name.</a:t>
            </a:r>
          </a:p>
        </p:txBody>
      </p:sp>
      <p:sp>
        <p:nvSpPr>
          <p:cNvPr id="4" name="Slide Number Placeholder 3">
            <a:extLst>
              <a:ext uri="{FF2B5EF4-FFF2-40B4-BE49-F238E27FC236}">
                <a16:creationId xmlns:a16="http://schemas.microsoft.com/office/drawing/2014/main" id="{1958E4BB-AC11-4BF0-B96B-900575B1EEBC}"/>
              </a:ext>
            </a:extLst>
          </p:cNvPr>
          <p:cNvSpPr>
            <a:spLocks noGrp="1"/>
          </p:cNvSpPr>
          <p:nvPr>
            <p:ph type="sldNum" sz="quarter" idx="12"/>
          </p:nvPr>
        </p:nvSpPr>
        <p:spPr/>
        <p:txBody>
          <a:bodyPr/>
          <a:lstStyle/>
          <a:p>
            <a:fld id="{3A98EE3D-8CD1-4C3F-BD1C-C98C9596463C}" type="slidenum">
              <a:rPr lang="en-US" smtClean="0"/>
              <a:t>9</a:t>
            </a:fld>
            <a:endParaRPr lang="en-US"/>
          </a:p>
        </p:txBody>
      </p:sp>
    </p:spTree>
    <p:extLst>
      <p:ext uri="{BB962C8B-B14F-4D97-AF65-F5344CB8AC3E}">
        <p14:creationId xmlns:p14="http://schemas.microsoft.com/office/powerpoint/2010/main" val="11741795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c4b65288-6da6-47c0-8d2a-99f1aae6c5b1" xsi:nil="true"/>
    <lcf76f155ced4ddcb4097134ff3c332f xmlns="c4b65288-6da6-47c0-8d2a-99f1aae6c5b1">
      <Terms xmlns="http://schemas.microsoft.com/office/infopath/2007/PartnerControls"/>
    </lcf76f155ced4ddcb4097134ff3c332f>
    <TaxCatchAll xmlns="d92d4f40-b75b-4726-8c43-08775ca2dfa8" xsi:nil="true"/>
    <SharedWithUsers xmlns="03e40fa4-2a0a-42b7-af42-3eff214fb3ed">
      <UserInfo>
        <DisplayName>Benavidez, Sylvia</DisplayName>
        <AccountId>23398</AccountId>
        <AccountType/>
      </UserInfo>
      <UserInfo>
        <DisplayName>Kolasa, Kelli</DisplayName>
        <AccountId>1011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8EEFC687D3E71478CE1629433869862" ma:contentTypeVersion="18" ma:contentTypeDescription="Create a new document." ma:contentTypeScope="" ma:versionID="315f37c667df33b92fbefe7f3ffc8710">
  <xsd:schema xmlns:xsd="http://www.w3.org/2001/XMLSchema" xmlns:xs="http://www.w3.org/2001/XMLSchema" xmlns:p="http://schemas.microsoft.com/office/2006/metadata/properties" xmlns:ns2="03e40fa4-2a0a-42b7-af42-3eff214fb3ed" xmlns:ns3="c4b65288-6da6-47c0-8d2a-99f1aae6c5b1" xmlns:ns4="d92d4f40-b75b-4726-8c43-08775ca2dfa8" targetNamespace="http://schemas.microsoft.com/office/2006/metadata/properties" ma:root="true" ma:fieldsID="a5ac3d1568ebbed3bb8b32d5fde5aa7d" ns2:_="" ns3:_="" ns4:_="">
    <xsd:import namespace="03e40fa4-2a0a-42b7-af42-3eff214fb3ed"/>
    <xsd:import namespace="c4b65288-6da6-47c0-8d2a-99f1aae6c5b1"/>
    <xsd:import namespace="d92d4f40-b75b-4726-8c43-08775ca2dfa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e40fa4-2a0a-42b7-af42-3eff214fb3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4b65288-6da6-47c0-8d2a-99f1aae6c5b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ad816ea-8460-453a-b1af-cd753e23c00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92d4f40-b75b-4726-8c43-08775ca2dfa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1e48ccb-c5e3-4fb6-8723-abfba1da35c3}" ma:internalName="TaxCatchAll" ma:showField="CatchAllData" ma:web="d92d4f40-b75b-4726-8c43-08775ca2df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3CD65D-61A5-43C9-A837-6EC73C7DA8AB}">
  <ds:schemaRefs>
    <ds:schemaRef ds:uri="03e40fa4-2a0a-42b7-af42-3eff214fb3ed"/>
    <ds:schemaRef ds:uri="71af3243-3dd4-4a8d-8c0d-dd76da1f02a5"/>
    <ds:schemaRef ds:uri="c4b65288-6da6-47c0-8d2a-99f1aae6c5b1"/>
    <ds:schemaRef ds:uri="d92d4f40-b75b-4726-8c43-08775ca2dfa8"/>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1F006B4-A9E1-4F39-85C8-FB836F919348}">
  <ds:schemaRefs>
    <ds:schemaRef ds:uri="http://schemas.microsoft.com/sharepoint/v3/contenttype/forms"/>
  </ds:schemaRefs>
</ds:datastoreItem>
</file>

<file path=customXml/itemProps3.xml><?xml version="1.0" encoding="utf-8"?>
<ds:datastoreItem xmlns:ds="http://schemas.openxmlformats.org/officeDocument/2006/customXml" ds:itemID="{643E921C-F7E0-4846-957C-B8104A523D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e40fa4-2a0a-42b7-af42-3eff214fb3ed"/>
    <ds:schemaRef ds:uri="c4b65288-6da6-47c0-8d2a-99f1aae6c5b1"/>
    <ds:schemaRef ds:uri="d92d4f40-b75b-4726-8c43-08775ca2df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 Boardroom</Template>
  <TotalTime>201</TotalTime>
  <Words>6583</Words>
  <Application>Microsoft Office PowerPoint</Application>
  <PresentationFormat>Widescreen</PresentationFormat>
  <Paragraphs>526</Paragraphs>
  <Slides>52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Century Gothic</vt:lpstr>
      <vt:lpstr>Wingdings</vt:lpstr>
      <vt:lpstr>Wingdings 3</vt:lpstr>
      <vt:lpstr>Ion Boardroom</vt:lpstr>
      <vt:lpstr>Lightspeed            (formerly vend)</vt:lpstr>
      <vt:lpstr>Table of Contents </vt:lpstr>
      <vt:lpstr>SEND HELP!</vt:lpstr>
      <vt:lpstr>What is Lightspeed?</vt:lpstr>
      <vt:lpstr>How do I get access? </vt:lpstr>
      <vt:lpstr>Yearly PCI DSS Certification</vt:lpstr>
      <vt:lpstr>Opening your register</vt:lpstr>
      <vt:lpstr>Sell Screen Shopping Cart</vt:lpstr>
      <vt:lpstr>Customers,  part 1</vt:lpstr>
      <vt:lpstr>Customers, part 2</vt:lpstr>
      <vt:lpstr>Products</vt:lpstr>
      <vt:lpstr>PowerPoint Presentation</vt:lpstr>
      <vt:lpstr>Quick keys, part 2</vt:lpstr>
      <vt:lpstr>How to make a sale, part 1</vt:lpstr>
      <vt:lpstr>How to make a sale, part 2 (sales tax)</vt:lpstr>
      <vt:lpstr>How to make a sale, part 3</vt:lpstr>
      <vt:lpstr>PowerPoint Presentation</vt:lpstr>
      <vt:lpstr>Split payments, part 1 </vt:lpstr>
      <vt:lpstr>Split payments, part 2</vt:lpstr>
      <vt:lpstr>Payment types</vt:lpstr>
      <vt:lpstr>Overage &amp; Shortage, part 1</vt:lpstr>
      <vt:lpstr>Overage &amp; Shortage, part 2</vt:lpstr>
      <vt:lpstr>How to make a return, part 1</vt:lpstr>
      <vt:lpstr>Return, part 2</vt:lpstr>
      <vt:lpstr>Return, part 3</vt:lpstr>
      <vt:lpstr>Receipts</vt:lpstr>
      <vt:lpstr>Sales History - reviewing transactions </vt:lpstr>
      <vt:lpstr>Reviewing checks, part 1</vt:lpstr>
      <vt:lpstr>Reviewing checks, part 2</vt:lpstr>
      <vt:lpstr>Reviewing checks, part 3 - examples</vt:lpstr>
      <vt:lpstr>Closing your register, part 1</vt:lpstr>
      <vt:lpstr>Closing your register, part 2</vt:lpstr>
      <vt:lpstr>Closing your register, part 3</vt:lpstr>
      <vt:lpstr>Closing your register, part 4</vt:lpstr>
      <vt:lpstr>Preparing &amp; submitting deposits</vt:lpstr>
      <vt:lpstr>Important reminders</vt:lpstr>
      <vt:lpstr>Additional reminders</vt:lpstr>
      <vt:lpstr>This is an example of a tracking sheet I maintain to identify deposits in each county</vt:lpstr>
      <vt:lpstr>DEPOSIT REPORTS:   3 reports &amp; why they are needed.</vt:lpstr>
      <vt:lpstr>Formatting Printer setting</vt:lpstr>
      <vt:lpstr> Formatting Payments report</vt:lpstr>
      <vt:lpstr>Payments report: Example</vt:lpstr>
      <vt:lpstr>PowerPoint Presentation</vt:lpstr>
      <vt:lpstr>Sales report: Example</vt:lpstr>
      <vt:lpstr>Verifying money on hand matches reports</vt:lpstr>
      <vt:lpstr>Cash (and coin) </vt:lpstr>
      <vt:lpstr>Checks</vt:lpstr>
      <vt:lpstr>QR Credit Card</vt:lpstr>
      <vt:lpstr>Cash sales / Local Bank</vt:lpstr>
      <vt:lpstr>Final check</vt:lpstr>
      <vt:lpstr>Submitting deposits </vt:lpstr>
      <vt:lpstr>Common mistakes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VEND</dc:title>
  <dc:creator>Kolasa, Kelli</dc:creator>
  <cp:lastModifiedBy>Haas, Silvija</cp:lastModifiedBy>
  <cp:revision>1</cp:revision>
  <dcterms:created xsi:type="dcterms:W3CDTF">2022-03-21T18:38:36Z</dcterms:created>
  <dcterms:modified xsi:type="dcterms:W3CDTF">2026-01-15T18:35:52Z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0x010100B8EEFC687D3E71478CE1629433869862</vt:lpwstr>
  </property>
  <property fmtid="{D5CDD505-2E9C-101B-9397-08002B2CF9AE}" pid="3" name="MediaServiceImageTags">
    <vt:lpwstr/>
  </property>
</Properties>
</file>